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theme/theme5.xml" ContentType="application/vnd.openxmlformats-officedocument.them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ags/tag4.xml" ContentType="application/vnd.openxmlformats-officedocument.presentationml.tags+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Default Extension="jpeg" ContentType="image/jpeg"/>
  <Override PartName="/ppt/tags/tag3.xml" ContentType="application/vnd.openxmlformats-officedocument.presentationml.tags+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tags/tag2.xml" ContentType="application/vnd.openxmlformats-officedocument.presentationml.tags+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90" r:id="rId2"/>
    <p:sldMasterId id="2147483694" r:id="rId3"/>
  </p:sldMasterIdLst>
  <p:notesMasterIdLst>
    <p:notesMasterId r:id="rId45"/>
  </p:notesMasterIdLst>
  <p:handoutMasterIdLst>
    <p:handoutMasterId r:id="rId46"/>
  </p:handoutMasterIdLst>
  <p:sldIdLst>
    <p:sldId id="478" r:id="rId4"/>
    <p:sldId id="480" r:id="rId5"/>
    <p:sldId id="269" r:id="rId6"/>
    <p:sldId id="496" r:id="rId7"/>
    <p:sldId id="497" r:id="rId8"/>
    <p:sldId id="479" r:id="rId9"/>
    <p:sldId id="270" r:id="rId10"/>
    <p:sldId id="351" r:id="rId11"/>
    <p:sldId id="498" r:id="rId12"/>
    <p:sldId id="499" r:id="rId13"/>
    <p:sldId id="500" r:id="rId14"/>
    <p:sldId id="501" r:id="rId15"/>
    <p:sldId id="502" r:id="rId16"/>
    <p:sldId id="503" r:id="rId17"/>
    <p:sldId id="504" r:id="rId18"/>
    <p:sldId id="505" r:id="rId19"/>
    <p:sldId id="506" r:id="rId20"/>
    <p:sldId id="507" r:id="rId21"/>
    <p:sldId id="508" r:id="rId22"/>
    <p:sldId id="509" r:id="rId23"/>
    <p:sldId id="510" r:id="rId24"/>
    <p:sldId id="511" r:id="rId25"/>
    <p:sldId id="273" r:id="rId26"/>
    <p:sldId id="512" r:id="rId27"/>
    <p:sldId id="513" r:id="rId28"/>
    <p:sldId id="514" r:id="rId29"/>
    <p:sldId id="515" r:id="rId30"/>
    <p:sldId id="516" r:id="rId31"/>
    <p:sldId id="517" r:id="rId32"/>
    <p:sldId id="518" r:id="rId33"/>
    <p:sldId id="519" r:id="rId34"/>
    <p:sldId id="520" r:id="rId35"/>
    <p:sldId id="521" r:id="rId36"/>
    <p:sldId id="522" r:id="rId37"/>
    <p:sldId id="523" r:id="rId38"/>
    <p:sldId id="524" r:id="rId39"/>
    <p:sldId id="525" r:id="rId40"/>
    <p:sldId id="526" r:id="rId41"/>
    <p:sldId id="527" r:id="rId42"/>
    <p:sldId id="528" r:id="rId43"/>
    <p:sldId id="529" r:id="rId44"/>
  </p:sldIdLst>
  <p:sldSz cx="12192000" cy="6858000"/>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D"/>
    <a:srgbClr val="DEDEDE"/>
    <a:srgbClr val="B1937F"/>
    <a:srgbClr val="F9F9F9"/>
    <a:srgbClr val="FAFAFA"/>
    <a:srgbClr val="F8F8F8"/>
    <a:srgbClr val="B8243D"/>
    <a:srgbClr val="FFAA00"/>
    <a:srgbClr val="FFEFD5"/>
    <a:srgbClr val="63180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52" autoAdjust="0"/>
    <p:restoredTop sz="94660"/>
  </p:normalViewPr>
  <p:slideViewPr>
    <p:cSldViewPr>
      <p:cViewPr varScale="1">
        <p:scale>
          <a:sx n="72" d="100"/>
          <a:sy n="72" d="100"/>
        </p:scale>
        <p:origin x="-120" y="-456"/>
      </p:cViewPr>
      <p:guideLst>
        <p:guide orient="horz" pos="2160"/>
        <p:guide pos="3840"/>
      </p:guideLst>
    </p:cSldViewPr>
  </p:slideViewPr>
  <p:notesTextViewPr>
    <p:cViewPr>
      <p:scale>
        <a:sx n="1" d="1"/>
        <a:sy n="1" d="1"/>
      </p:scale>
      <p:origin x="0" y="0"/>
    </p:cViewPr>
  </p:notesTextViewPr>
  <p:sorterViewPr>
    <p:cViewPr>
      <p:scale>
        <a:sx n="100" d="100"/>
        <a:sy n="100" d="100"/>
      </p:scale>
      <p:origin x="0" y="-7708"/>
    </p:cViewPr>
  </p:sorterViewPr>
  <p:notesViewPr>
    <p:cSldViewPr snapToGrid="0">
      <p:cViewPr varScale="1">
        <p:scale>
          <a:sx n="48" d="100"/>
          <a:sy n="48" d="100"/>
        </p:scale>
        <p:origin x="1828" y="52"/>
      </p:cViewPr>
      <p:guideLst/>
    </p:cSldViewPr>
  </p:notesViewPr>
  <p:gridSpacing cx="73728263" cy="73728263"/>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3C2D54-41E9-4F9B-84F0-DB426FBA1FF0}" type="datetimeFigureOut">
              <a:rPr lang="zh-CN" altLang="en-US" smtClean="0"/>
              <a:pPr/>
              <a:t>2020/9/21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A1FDD3-5682-4A22-B636-E57B566225CA}" type="slidenum">
              <a:rPr lang="zh-CN" altLang="en-US" smtClean="0"/>
              <a:pPr/>
              <a:t>‹#›</a:t>
            </a:fld>
            <a:endParaRPr lang="zh-CN" altLang="en-US"/>
          </a:p>
        </p:txBody>
      </p:sp>
    </p:spTree>
    <p:extLst>
      <p:ext uri="{BB962C8B-B14F-4D97-AF65-F5344CB8AC3E}">
        <p14:creationId xmlns:p14="http://schemas.microsoft.com/office/powerpoint/2010/main" xmlns="" val="100276030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D2B1D4-5CAD-4F8D-8A42-777314ADBB20}" type="datetimeFigureOut">
              <a:rPr lang="zh-CN" altLang="en-US" smtClean="0"/>
              <a:pPr/>
              <a:t>2020/9/21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5EEA95-15FA-454A-B750-D2F7A7125CAF}" type="slidenum">
              <a:rPr lang="zh-CN" altLang="en-US" smtClean="0"/>
              <a:pPr/>
              <a:t>‹#›</a:t>
            </a:fld>
            <a:endParaRPr lang="zh-CN" altLang="en-US"/>
          </a:p>
        </p:txBody>
      </p:sp>
    </p:spTree>
    <p:extLst>
      <p:ext uri="{BB962C8B-B14F-4D97-AF65-F5344CB8AC3E}">
        <p14:creationId xmlns:p14="http://schemas.microsoft.com/office/powerpoint/2010/main" xmlns="" val="2150224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1</a:t>
            </a:fld>
            <a:endParaRPr lang="zh-CN" altLang="en-US"/>
          </a:p>
        </p:txBody>
      </p:sp>
    </p:spTree>
    <p:extLst>
      <p:ext uri="{BB962C8B-B14F-4D97-AF65-F5344CB8AC3E}">
        <p14:creationId xmlns:p14="http://schemas.microsoft.com/office/powerpoint/2010/main" xmlns="" val="2672909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11</a:t>
            </a:fld>
            <a:endParaRPr lang="zh-CN" altLang="en-US"/>
          </a:p>
        </p:txBody>
      </p:sp>
    </p:spTree>
    <p:extLst>
      <p:ext uri="{BB962C8B-B14F-4D97-AF65-F5344CB8AC3E}">
        <p14:creationId xmlns:p14="http://schemas.microsoft.com/office/powerpoint/2010/main" xmlns="" val="3702409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12</a:t>
            </a:fld>
            <a:endParaRPr lang="zh-CN" altLang="en-US"/>
          </a:p>
        </p:txBody>
      </p:sp>
    </p:spTree>
    <p:extLst>
      <p:ext uri="{BB962C8B-B14F-4D97-AF65-F5344CB8AC3E}">
        <p14:creationId xmlns:p14="http://schemas.microsoft.com/office/powerpoint/2010/main" xmlns="" val="2864900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13</a:t>
            </a:fld>
            <a:endParaRPr lang="zh-CN" altLang="en-US"/>
          </a:p>
        </p:txBody>
      </p:sp>
    </p:spTree>
    <p:extLst>
      <p:ext uri="{BB962C8B-B14F-4D97-AF65-F5344CB8AC3E}">
        <p14:creationId xmlns:p14="http://schemas.microsoft.com/office/powerpoint/2010/main" xmlns="" val="2168581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23</a:t>
            </a:fld>
            <a:endParaRPr lang="zh-CN" altLang="en-US"/>
          </a:p>
        </p:txBody>
      </p:sp>
    </p:spTree>
    <p:extLst>
      <p:ext uri="{BB962C8B-B14F-4D97-AF65-F5344CB8AC3E}">
        <p14:creationId xmlns:p14="http://schemas.microsoft.com/office/powerpoint/2010/main" xmlns="" val="3770194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2</a:t>
            </a:fld>
            <a:endParaRPr lang="zh-CN" altLang="en-US"/>
          </a:p>
        </p:txBody>
      </p:sp>
    </p:spTree>
    <p:extLst>
      <p:ext uri="{BB962C8B-B14F-4D97-AF65-F5344CB8AC3E}">
        <p14:creationId xmlns:p14="http://schemas.microsoft.com/office/powerpoint/2010/main" xmlns="" val="404923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3</a:t>
            </a:fld>
            <a:endParaRPr lang="zh-CN" altLang="en-US"/>
          </a:p>
        </p:txBody>
      </p:sp>
    </p:spTree>
    <p:extLst>
      <p:ext uri="{BB962C8B-B14F-4D97-AF65-F5344CB8AC3E}">
        <p14:creationId xmlns:p14="http://schemas.microsoft.com/office/powerpoint/2010/main" xmlns="" val="4234318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4</a:t>
            </a:fld>
            <a:endParaRPr lang="zh-CN" altLang="en-US"/>
          </a:p>
        </p:txBody>
      </p:sp>
    </p:spTree>
    <p:extLst>
      <p:ext uri="{BB962C8B-B14F-4D97-AF65-F5344CB8AC3E}">
        <p14:creationId xmlns:p14="http://schemas.microsoft.com/office/powerpoint/2010/main" xmlns="" val="470516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5</a:t>
            </a:fld>
            <a:endParaRPr lang="zh-CN" altLang="en-US"/>
          </a:p>
        </p:txBody>
      </p:sp>
    </p:spTree>
    <p:extLst>
      <p:ext uri="{BB962C8B-B14F-4D97-AF65-F5344CB8AC3E}">
        <p14:creationId xmlns:p14="http://schemas.microsoft.com/office/powerpoint/2010/main" xmlns="" val="1319610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6</a:t>
            </a:fld>
            <a:endParaRPr lang="zh-CN" altLang="en-US"/>
          </a:p>
        </p:txBody>
      </p:sp>
    </p:spTree>
    <p:extLst>
      <p:ext uri="{BB962C8B-B14F-4D97-AF65-F5344CB8AC3E}">
        <p14:creationId xmlns:p14="http://schemas.microsoft.com/office/powerpoint/2010/main" xmlns="" val="1626952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7</a:t>
            </a:fld>
            <a:endParaRPr lang="zh-CN" altLang="en-US"/>
          </a:p>
        </p:txBody>
      </p:sp>
    </p:spTree>
    <p:extLst>
      <p:ext uri="{BB962C8B-B14F-4D97-AF65-F5344CB8AC3E}">
        <p14:creationId xmlns:p14="http://schemas.microsoft.com/office/powerpoint/2010/main" xmlns="" val="3092417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8</a:t>
            </a:fld>
            <a:endParaRPr lang="zh-CN" altLang="en-US"/>
          </a:p>
        </p:txBody>
      </p:sp>
    </p:spTree>
    <p:extLst>
      <p:ext uri="{BB962C8B-B14F-4D97-AF65-F5344CB8AC3E}">
        <p14:creationId xmlns:p14="http://schemas.microsoft.com/office/powerpoint/2010/main" xmlns="" val="800533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5EEA95-15FA-454A-B750-D2F7A7125CAF}" type="slidenum">
              <a:rPr lang="zh-CN" altLang="en-US" smtClean="0"/>
              <a:pPr/>
              <a:t>10</a:t>
            </a:fld>
            <a:endParaRPr lang="zh-CN" altLang="en-US"/>
          </a:p>
        </p:txBody>
      </p:sp>
    </p:spTree>
    <p:extLst>
      <p:ext uri="{BB962C8B-B14F-4D97-AF65-F5344CB8AC3E}">
        <p14:creationId xmlns:p14="http://schemas.microsoft.com/office/powerpoint/2010/main" xmlns="" val="3711261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microsoft.com/office/2007/relationships/hdphoto" Target="../media/hdphoto1.wdp"/></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1.wdp"/></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0A359A7-3243-4C38-BB22-ADB739282BE8}"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BB82FEF-A634-48EA-B26A-D00E273EA4BD}"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4" name="日期占位符 3"/>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pic>
        <p:nvPicPr>
          <p:cNvPr id="15" name="图片 14"/>
          <p:cNvPicPr>
            <a:picLocks noChangeAspect="1"/>
          </p:cNvPicPr>
          <p:nvPr userDrawn="1"/>
        </p:nvPicPr>
        <p:blipFill rotWithShape="1">
          <a:blip r:embed="rId5" cstate="print">
            <a:extLst>
              <a:ext uri="{28A0092B-C50C-407E-A947-70E740481C1C}">
                <a14:useLocalDpi xmlns:a14="http://schemas.microsoft.com/office/drawing/2010/main" xmlns="" val="0"/>
              </a:ext>
            </a:extLst>
          </a:blip>
          <a:srcRect l="-20841" t="131845" r="108331" b="-39745"/>
          <a:stretch>
            <a:fillRect/>
          </a:stretch>
        </p:blipFill>
        <p:spPr>
          <a:xfrm rot="5400000">
            <a:off x="519051" y="427475"/>
            <a:ext cx="692701" cy="410003"/>
          </a:xfrm>
          <a:custGeom>
            <a:avLst/>
            <a:gdLst>
              <a:gd name="connsiteX0" fmla="*/ 0 w 1993902"/>
              <a:gd name="connsiteY0" fmla="*/ 0 h 1180172"/>
              <a:gd name="connsiteX1" fmla="*/ 1850785 w 1993902"/>
              <a:gd name="connsiteY1" fmla="*/ 0 h 1180172"/>
              <a:gd name="connsiteX2" fmla="*/ 1861313 w 1993902"/>
              <a:gd name="connsiteY2" fmla="*/ 17230 h 1180172"/>
              <a:gd name="connsiteX3" fmla="*/ 1993902 w 1993902"/>
              <a:gd name="connsiteY3" fmla="*/ 537837 h 1180172"/>
              <a:gd name="connsiteX4" fmla="*/ 1806287 w 1993902"/>
              <a:gd name="connsiteY4" fmla="*/ 1148496 h 1180172"/>
              <a:gd name="connsiteX5" fmla="*/ 1782462 w 1993902"/>
              <a:gd name="connsiteY5" fmla="*/ 1180172 h 1180172"/>
              <a:gd name="connsiteX6" fmla="*/ 8240 w 1993902"/>
              <a:gd name="connsiteY6" fmla="*/ 1180172 h 1180172"/>
              <a:gd name="connsiteX7" fmla="*/ 0 w 1993902"/>
              <a:gd name="connsiteY7" fmla="*/ 1169217 h 1180172"/>
              <a:gd name="connsiteX8" fmla="*/ 0 w 1993902"/>
              <a:gd name="connsiteY8" fmla="*/ 0 h 118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3902" h="1180172">
                <a:moveTo>
                  <a:pt x="0" y="0"/>
                </a:moveTo>
                <a:lnTo>
                  <a:pt x="1850785" y="0"/>
                </a:lnTo>
                <a:lnTo>
                  <a:pt x="1861313" y="17230"/>
                </a:lnTo>
                <a:cubicBezTo>
                  <a:pt x="1945871" y="171987"/>
                  <a:pt x="1993902" y="349336"/>
                  <a:pt x="1993902" y="537837"/>
                </a:cubicBezTo>
                <a:cubicBezTo>
                  <a:pt x="1993902" y="764039"/>
                  <a:pt x="1924738" y="974180"/>
                  <a:pt x="1806287" y="1148496"/>
                </a:cubicBezTo>
                <a:lnTo>
                  <a:pt x="1782462" y="1180172"/>
                </a:lnTo>
                <a:lnTo>
                  <a:pt x="8240" y="1180172"/>
                </a:lnTo>
                <a:lnTo>
                  <a:pt x="0" y="1169217"/>
                </a:lnTo>
                <a:lnTo>
                  <a:pt x="0" y="0"/>
                </a:lnTo>
                <a:close/>
              </a:path>
            </a:pathLst>
          </a:custGeom>
        </p:spPr>
      </p:pic>
      <p:sp>
        <p:nvSpPr>
          <p:cNvPr id="14" name="矩形 13"/>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6"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íṧļiḓé"/>
          <p:cNvSpPr/>
          <p:nvPr userDrawn="1"/>
        </p:nvSpPr>
        <p:spPr>
          <a:xfrm>
            <a:off x="5221718" y="1602668"/>
            <a:ext cx="1748578" cy="3101976"/>
          </a:xfrm>
          <a:prstGeom prst="rect">
            <a:avLst/>
          </a:prstGeom>
          <a:pattFill prst="pct5">
            <a:fgClr>
              <a:srgbClr val="E4E6EA"/>
            </a:fgClr>
            <a:bgClr>
              <a:srgbClr val="ADB5BF"/>
            </a:bgClr>
          </a:pattFill>
          <a:ln w="3175" cap="flat" cmpd="sng" algn="ctr">
            <a:noFill/>
            <a:prstDash val="solid"/>
            <a:miter lim="800000"/>
          </a:ln>
          <a:effectLst/>
          <a:extLst>
            <a:ext uri="{91240B29-F687-4F45-9708-019B960494DF}">
              <a14:hiddenLine xmlns:a14="http://schemas.microsoft.com/office/drawing/2010/main" xmlns="" w="3175" cap="flat" cmpd="sng" algn="ctr">
                <a:solidFill>
                  <a:srgbClr val="D1DADD"/>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 name="日期占位符 3"/>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
        <p:nvSpPr>
          <p:cNvPr id="13" name="ïSḷïḓe"/>
          <p:cNvSpPr/>
          <p:nvPr userDrawn="1"/>
        </p:nvSpPr>
        <p:spPr>
          <a:xfrm>
            <a:off x="3150604" y="1604494"/>
            <a:ext cx="1748580" cy="3101976"/>
          </a:xfrm>
          <a:prstGeom prst="rect">
            <a:avLst/>
          </a:prstGeom>
          <a:pattFill prst="pct5">
            <a:fgClr>
              <a:srgbClr val="E4E6EA"/>
            </a:fgClr>
            <a:bgClr>
              <a:srgbClr val="ADB5BF"/>
            </a:bgClr>
          </a:pattFill>
          <a:ln w="3175" cap="flat" cmpd="sng" algn="ctr">
            <a:noFill/>
            <a:prstDash val="solid"/>
            <a:miter lim="800000"/>
          </a:ln>
          <a:effectLst/>
          <a:extLst>
            <a:ext uri="{91240B29-F687-4F45-9708-019B960494DF}">
              <a14:hiddenLine xmlns:a14="http://schemas.microsoft.com/office/drawing/2010/main" xmlns="" w="3175" cap="flat" cmpd="sng" algn="ctr">
                <a:solidFill>
                  <a:srgbClr val="D1DADD"/>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ïṣļiḑê"/>
          <p:cNvSpPr/>
          <p:nvPr userDrawn="1"/>
        </p:nvSpPr>
        <p:spPr>
          <a:xfrm>
            <a:off x="7292820" y="1604494"/>
            <a:ext cx="1748580" cy="3101976"/>
          </a:xfrm>
          <a:prstGeom prst="rect">
            <a:avLst/>
          </a:prstGeom>
          <a:pattFill prst="pct5">
            <a:fgClr>
              <a:srgbClr val="E4E6EA"/>
            </a:fgClr>
            <a:bgClr>
              <a:srgbClr val="ADB5BF"/>
            </a:bgClr>
          </a:pattFill>
          <a:ln w="3175" cap="flat" cmpd="sng" algn="ctr">
            <a:noFill/>
            <a:prstDash val="solid"/>
            <a:miter lim="800000"/>
          </a:ln>
          <a:effectLst/>
          <a:extLst>
            <a:ext uri="{91240B29-F687-4F45-9708-019B960494DF}">
              <a14:hiddenLine xmlns:a14="http://schemas.microsoft.com/office/drawing/2010/main" xmlns="" w="3175" cap="flat" cmpd="sng" algn="ctr">
                <a:solidFill>
                  <a:srgbClr val="D1DADD"/>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ïṣlîḑe"/>
          <p:cNvSpPr/>
          <p:nvPr userDrawn="1"/>
        </p:nvSpPr>
        <p:spPr>
          <a:xfrm>
            <a:off x="9363928" y="1604494"/>
            <a:ext cx="1748580" cy="3101976"/>
          </a:xfrm>
          <a:prstGeom prst="rect">
            <a:avLst/>
          </a:prstGeom>
          <a:pattFill prst="pct5">
            <a:fgClr>
              <a:srgbClr val="E4E6EA"/>
            </a:fgClr>
            <a:bgClr>
              <a:srgbClr val="ADB5BF"/>
            </a:bgClr>
          </a:pattFill>
          <a:ln w="3175" cap="flat" cmpd="sng" algn="ctr">
            <a:noFill/>
            <a:prstDash val="solid"/>
            <a:miter lim="800000"/>
          </a:ln>
          <a:effectLst/>
          <a:extLst>
            <a:ext uri="{91240B29-F687-4F45-9708-019B960494DF}">
              <a14:hiddenLine xmlns:a14="http://schemas.microsoft.com/office/drawing/2010/main" xmlns="" w="3175" cap="flat" cmpd="sng" algn="ctr">
                <a:solidFill>
                  <a:srgbClr val="D1DADD"/>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6" name="îšḻïḋe"/>
          <p:cNvSpPr/>
          <p:nvPr userDrawn="1"/>
        </p:nvSpPr>
        <p:spPr>
          <a:xfrm>
            <a:off x="1079496" y="1604494"/>
            <a:ext cx="1748580" cy="3101976"/>
          </a:xfrm>
          <a:prstGeom prst="rect">
            <a:avLst/>
          </a:prstGeom>
          <a:pattFill prst="pct5">
            <a:fgClr>
              <a:srgbClr val="E4E6EA"/>
            </a:fgClr>
            <a:bgClr>
              <a:srgbClr val="ADB5BF"/>
            </a:bgClr>
          </a:pattFill>
          <a:ln w="3175" cap="flat" cmpd="sng" algn="ctr">
            <a:noFill/>
            <a:prstDash val="solid"/>
            <a:miter lim="800000"/>
          </a:ln>
          <a:effectLst/>
          <a:extLst>
            <a:ext uri="{91240B29-F687-4F45-9708-019B960494DF}">
              <a14:hiddenLine xmlns:a14="http://schemas.microsoft.com/office/drawing/2010/main" xmlns="" w="3175" cap="flat" cmpd="sng" algn="ctr">
                <a:solidFill>
                  <a:srgbClr val="D1DADD"/>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图片占位符 8"/>
          <p:cNvSpPr>
            <a:spLocks noGrp="1"/>
          </p:cNvSpPr>
          <p:nvPr>
            <p:ph type="pic" sz="quarter" idx="13"/>
          </p:nvPr>
        </p:nvSpPr>
        <p:spPr>
          <a:xfrm>
            <a:off x="1079500" y="1603375"/>
            <a:ext cx="1747838" cy="3101975"/>
          </a:xfrm>
        </p:spPr>
        <p:txBody>
          <a:bodyPr/>
          <a:lstStyle/>
          <a:p>
            <a:endParaRPr lang="zh-CN" altLang="en-US"/>
          </a:p>
        </p:txBody>
      </p:sp>
      <p:sp>
        <p:nvSpPr>
          <p:cNvPr id="17" name="图片占位符 8"/>
          <p:cNvSpPr>
            <a:spLocks noGrp="1"/>
          </p:cNvSpPr>
          <p:nvPr>
            <p:ph type="pic" sz="quarter" idx="14"/>
          </p:nvPr>
        </p:nvSpPr>
        <p:spPr>
          <a:xfrm>
            <a:off x="3150975" y="1603375"/>
            <a:ext cx="1747838" cy="3101975"/>
          </a:xfrm>
        </p:spPr>
        <p:txBody>
          <a:bodyPr/>
          <a:lstStyle/>
          <a:p>
            <a:endParaRPr lang="zh-CN" altLang="en-US"/>
          </a:p>
        </p:txBody>
      </p:sp>
      <p:sp>
        <p:nvSpPr>
          <p:cNvPr id="18" name="图片占位符 8"/>
          <p:cNvSpPr>
            <a:spLocks noGrp="1"/>
          </p:cNvSpPr>
          <p:nvPr>
            <p:ph type="pic" sz="quarter" idx="15"/>
          </p:nvPr>
        </p:nvSpPr>
        <p:spPr>
          <a:xfrm>
            <a:off x="7291336" y="1602669"/>
            <a:ext cx="1747838" cy="3101975"/>
          </a:xfrm>
        </p:spPr>
        <p:txBody>
          <a:bodyPr/>
          <a:lstStyle/>
          <a:p>
            <a:endParaRPr lang="zh-CN" altLang="en-US"/>
          </a:p>
        </p:txBody>
      </p:sp>
      <p:sp>
        <p:nvSpPr>
          <p:cNvPr id="19" name="图片占位符 8"/>
          <p:cNvSpPr>
            <a:spLocks noGrp="1"/>
          </p:cNvSpPr>
          <p:nvPr>
            <p:ph type="pic" sz="quarter" idx="16"/>
          </p:nvPr>
        </p:nvSpPr>
        <p:spPr>
          <a:xfrm>
            <a:off x="9360214" y="1602669"/>
            <a:ext cx="1747838" cy="3101975"/>
          </a:xfrm>
        </p:spPr>
        <p:txBody>
          <a:bodyPr/>
          <a:lstStyle/>
          <a:p>
            <a:endParaRPr lang="zh-CN" altLang="en-US"/>
          </a:p>
        </p:txBody>
      </p:sp>
      <p:sp>
        <p:nvSpPr>
          <p:cNvPr id="20" name="图片占位符 8"/>
          <p:cNvSpPr>
            <a:spLocks noGrp="1"/>
          </p:cNvSpPr>
          <p:nvPr>
            <p:ph type="pic" sz="quarter" idx="17"/>
          </p:nvPr>
        </p:nvSpPr>
        <p:spPr>
          <a:xfrm>
            <a:off x="5222081" y="1603375"/>
            <a:ext cx="1747838" cy="3101975"/>
          </a:xfrm>
        </p:spPr>
        <p:txBody>
          <a:bodyPr/>
          <a:lstStyle/>
          <a:p>
            <a:endParaRPr lang="zh-CN" altLang="en-US"/>
          </a:p>
        </p:txBody>
      </p:sp>
    </p:spTree>
    <p:extLst>
      <p:ext uri="{BB962C8B-B14F-4D97-AF65-F5344CB8AC3E}">
        <p14:creationId xmlns:p14="http://schemas.microsoft.com/office/powerpoint/2010/main" xmlns="" val="3180421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9500" y="-9525"/>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15C4F437-3CD5-4678-BD84-6B872B0DA1BF}"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占位符 2"/>
          <p:cNvSpPr>
            <a:spLocks noGrp="1"/>
          </p:cNvSpPr>
          <p:nvPr>
            <p:ph type="pic" sz="quarter" idx="13"/>
          </p:nvPr>
        </p:nvSpPr>
        <p:spPr>
          <a:xfrm>
            <a:off x="984000" y="1348770"/>
            <a:ext cx="4537075" cy="4706937"/>
          </a:xfrm>
        </p:spPr>
        <p:txBody>
          <a:bodyPr/>
          <a:lstStyle/>
          <a:p>
            <a:endParaRPr lang="zh-CN" altLang="en-US"/>
          </a:p>
        </p:txBody>
      </p:sp>
      <p:pic>
        <p:nvPicPr>
          <p:cNvPr id="13" name="图片 12"/>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D4402470-19B5-4E61-AC09-C20465289DBC}"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占位符 2"/>
          <p:cNvSpPr>
            <a:spLocks noGrp="1"/>
          </p:cNvSpPr>
          <p:nvPr>
            <p:ph type="pic" sz="quarter" idx="13"/>
          </p:nvPr>
        </p:nvSpPr>
        <p:spPr>
          <a:xfrm>
            <a:off x="647700" y="1385146"/>
            <a:ext cx="4699000" cy="2153917"/>
          </a:xfrm>
        </p:spPr>
        <p:txBody>
          <a:bodyPr/>
          <a:lstStyle/>
          <a:p>
            <a:endParaRPr lang="zh-CN" altLang="en-US"/>
          </a:p>
        </p:txBody>
      </p:sp>
      <p:sp>
        <p:nvSpPr>
          <p:cNvPr id="10" name="图片占位符 9"/>
          <p:cNvSpPr>
            <a:spLocks noGrp="1"/>
          </p:cNvSpPr>
          <p:nvPr>
            <p:ph type="pic" sz="quarter" idx="14"/>
          </p:nvPr>
        </p:nvSpPr>
        <p:spPr>
          <a:xfrm>
            <a:off x="6845300" y="4148413"/>
            <a:ext cx="4699000" cy="2160587"/>
          </a:xfrm>
        </p:spPr>
        <p:txBody>
          <a:bodyPr/>
          <a:lstStyle/>
          <a:p>
            <a:endParaRPr lang="zh-CN" altLang="en-US"/>
          </a:p>
        </p:txBody>
      </p:sp>
      <p:pic>
        <p:nvPicPr>
          <p:cNvPr id="13" name="图片 12"/>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E0736BED-AFC0-4CF7-ADDA-EBCE89A383CB}"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图片占位符 15"/>
          <p:cNvSpPr>
            <a:spLocks noGrp="1"/>
          </p:cNvSpPr>
          <p:nvPr>
            <p:ph type="pic" sz="quarter" idx="13"/>
          </p:nvPr>
        </p:nvSpPr>
        <p:spPr>
          <a:xfrm>
            <a:off x="660400" y="2133000"/>
            <a:ext cx="5086502" cy="3599678"/>
          </a:xfrm>
          <a:custGeom>
            <a:avLst/>
            <a:gdLst>
              <a:gd name="connsiteX0" fmla="*/ 2330500 w 4680000"/>
              <a:gd name="connsiteY0" fmla="*/ 0 h 3312000"/>
              <a:gd name="connsiteX1" fmla="*/ 3584275 w 4680000"/>
              <a:gd name="connsiteY1" fmla="*/ 730115 h 3312000"/>
              <a:gd name="connsiteX2" fmla="*/ 3649592 w 4680000"/>
              <a:gd name="connsiteY2" fmla="*/ 847870 h 3312000"/>
              <a:gd name="connsiteX3" fmla="*/ 3839621 w 4680000"/>
              <a:gd name="connsiteY3" fmla="*/ 847870 h 3312000"/>
              <a:gd name="connsiteX4" fmla="*/ 4680000 w 4680000"/>
              <a:gd name="connsiteY4" fmla="*/ 1688249 h 3312000"/>
              <a:gd name="connsiteX5" fmla="*/ 3839621 w 4680000"/>
              <a:gd name="connsiteY5" fmla="*/ 2528628 h 3312000"/>
              <a:gd name="connsiteX6" fmla="*/ 3613816 w 4680000"/>
              <a:gd name="connsiteY6" fmla="*/ 2528628 h 3312000"/>
              <a:gd name="connsiteX7" fmla="*/ 3584275 w 4680000"/>
              <a:gd name="connsiteY7" fmla="*/ 2581886 h 3312000"/>
              <a:gd name="connsiteX8" fmla="*/ 2330500 w 4680000"/>
              <a:gd name="connsiteY8" fmla="*/ 3312000 h 3312000"/>
              <a:gd name="connsiteX9" fmla="*/ 1076726 w 4680000"/>
              <a:gd name="connsiteY9" fmla="*/ 2581886 h 3312000"/>
              <a:gd name="connsiteX10" fmla="*/ 1047185 w 4680000"/>
              <a:gd name="connsiteY10" fmla="*/ 2528628 h 3312000"/>
              <a:gd name="connsiteX11" fmla="*/ 840379 w 4680000"/>
              <a:gd name="connsiteY11" fmla="*/ 2528628 h 3312000"/>
              <a:gd name="connsiteX12" fmla="*/ 0 w 4680000"/>
              <a:gd name="connsiteY12" fmla="*/ 1688249 h 3312000"/>
              <a:gd name="connsiteX13" fmla="*/ 840379 w 4680000"/>
              <a:gd name="connsiteY13" fmla="*/ 847870 h 3312000"/>
              <a:gd name="connsiteX14" fmla="*/ 1011408 w 4680000"/>
              <a:gd name="connsiteY14" fmla="*/ 847870 h 3312000"/>
              <a:gd name="connsiteX15" fmla="*/ 1076726 w 4680000"/>
              <a:gd name="connsiteY15" fmla="*/ 730115 h 3312000"/>
              <a:gd name="connsiteX16" fmla="*/ 2330500 w 4680000"/>
              <a:gd name="connsiteY16" fmla="*/ 0 h 331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680000" h="3312000">
                <a:moveTo>
                  <a:pt x="2330500" y="0"/>
                </a:moveTo>
                <a:cubicBezTo>
                  <a:pt x="2852410" y="0"/>
                  <a:pt x="3312557" y="289616"/>
                  <a:pt x="3584275" y="730115"/>
                </a:cubicBezTo>
                <a:lnTo>
                  <a:pt x="3649592" y="847870"/>
                </a:lnTo>
                <a:lnTo>
                  <a:pt x="3839621" y="847870"/>
                </a:lnTo>
                <a:cubicBezTo>
                  <a:pt x="4303750" y="847870"/>
                  <a:pt x="4680000" y="1224120"/>
                  <a:pt x="4680000" y="1688249"/>
                </a:cubicBezTo>
                <a:cubicBezTo>
                  <a:pt x="4680000" y="2152378"/>
                  <a:pt x="4303750" y="2528628"/>
                  <a:pt x="3839621" y="2528628"/>
                </a:cubicBezTo>
                <a:lnTo>
                  <a:pt x="3613816" y="2528628"/>
                </a:lnTo>
                <a:lnTo>
                  <a:pt x="3584275" y="2581886"/>
                </a:lnTo>
                <a:cubicBezTo>
                  <a:pt x="3312557" y="3022385"/>
                  <a:pt x="2852410" y="3312000"/>
                  <a:pt x="2330500" y="3312000"/>
                </a:cubicBezTo>
                <a:cubicBezTo>
                  <a:pt x="1808591" y="3312000"/>
                  <a:pt x="1348443" y="3022385"/>
                  <a:pt x="1076726" y="2581886"/>
                </a:cubicBezTo>
                <a:lnTo>
                  <a:pt x="1047185" y="2528628"/>
                </a:lnTo>
                <a:lnTo>
                  <a:pt x="840379" y="2528628"/>
                </a:lnTo>
                <a:cubicBezTo>
                  <a:pt x="376250" y="2528628"/>
                  <a:pt x="0" y="2152378"/>
                  <a:pt x="0" y="1688249"/>
                </a:cubicBezTo>
                <a:cubicBezTo>
                  <a:pt x="0" y="1224120"/>
                  <a:pt x="376250" y="847870"/>
                  <a:pt x="840379" y="847870"/>
                </a:cubicBezTo>
                <a:lnTo>
                  <a:pt x="1011408" y="847870"/>
                </a:lnTo>
                <a:lnTo>
                  <a:pt x="1076726" y="730115"/>
                </a:lnTo>
                <a:cubicBezTo>
                  <a:pt x="1348443" y="289616"/>
                  <a:pt x="1808591" y="0"/>
                  <a:pt x="2330500" y="0"/>
                </a:cubicBezTo>
                <a:close/>
              </a:path>
            </a:pathLst>
          </a:custGeom>
        </p:spPr>
        <p:txBody>
          <a:bodyPr wrap="square">
            <a:noAutofit/>
          </a:bodyPr>
          <a:lstStyle/>
          <a:p>
            <a:endParaRPr lang="zh-CN" altLang="en-US"/>
          </a:p>
        </p:txBody>
      </p:sp>
      <p:pic>
        <p:nvPicPr>
          <p:cNvPr id="13" name="图片 12"/>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66B35BEC-AAB7-4136-8395-728B6E9BF703}"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占位符 2"/>
          <p:cNvSpPr>
            <a:spLocks noGrp="1"/>
          </p:cNvSpPr>
          <p:nvPr>
            <p:ph type="pic" sz="quarter" idx="13"/>
          </p:nvPr>
        </p:nvSpPr>
        <p:spPr>
          <a:xfrm>
            <a:off x="1128000" y="1196975"/>
            <a:ext cx="2784475" cy="2376488"/>
          </a:xfrm>
        </p:spPr>
        <p:txBody>
          <a:bodyPr/>
          <a:lstStyle/>
          <a:p>
            <a:endParaRPr lang="zh-CN" altLang="en-US"/>
          </a:p>
        </p:txBody>
      </p:sp>
      <p:sp>
        <p:nvSpPr>
          <p:cNvPr id="15" name="图片占位符 2"/>
          <p:cNvSpPr>
            <a:spLocks noGrp="1"/>
          </p:cNvSpPr>
          <p:nvPr>
            <p:ph type="pic" sz="quarter" idx="14"/>
          </p:nvPr>
        </p:nvSpPr>
        <p:spPr>
          <a:xfrm>
            <a:off x="4728000" y="1196975"/>
            <a:ext cx="2784475" cy="2376488"/>
          </a:xfrm>
        </p:spPr>
        <p:txBody>
          <a:bodyPr/>
          <a:lstStyle/>
          <a:p>
            <a:endParaRPr lang="zh-CN" altLang="en-US"/>
          </a:p>
        </p:txBody>
      </p:sp>
      <p:sp>
        <p:nvSpPr>
          <p:cNvPr id="16" name="图片占位符 2"/>
          <p:cNvSpPr>
            <a:spLocks noGrp="1"/>
          </p:cNvSpPr>
          <p:nvPr>
            <p:ph type="pic" sz="quarter" idx="15"/>
          </p:nvPr>
        </p:nvSpPr>
        <p:spPr>
          <a:xfrm>
            <a:off x="8328000" y="1196975"/>
            <a:ext cx="2784475" cy="2376488"/>
          </a:xfrm>
        </p:spPr>
        <p:txBody>
          <a:bodyPr/>
          <a:lstStyle/>
          <a:p>
            <a:endParaRPr lang="zh-CN" altLang="en-US"/>
          </a:p>
        </p:txBody>
      </p:sp>
      <p:pic>
        <p:nvPicPr>
          <p:cNvPr id="13" name="图片 12"/>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31EC307A-E1D0-4E5F-9521-7897950F09D3}"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图片占位符 2"/>
          <p:cNvSpPr>
            <a:spLocks noGrp="1"/>
          </p:cNvSpPr>
          <p:nvPr>
            <p:ph type="pic" sz="quarter" idx="13"/>
          </p:nvPr>
        </p:nvSpPr>
        <p:spPr>
          <a:xfrm>
            <a:off x="865188" y="1412875"/>
            <a:ext cx="10487025" cy="2016125"/>
          </a:xfrm>
        </p:spPr>
        <p:txBody>
          <a:bodyPr/>
          <a:lstStyle/>
          <a:p>
            <a:endParaRPr lang="zh-CN" altLang="en-US"/>
          </a:p>
        </p:txBody>
      </p:sp>
      <p:pic>
        <p:nvPicPr>
          <p:cNvPr id="13" name="图片 12"/>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52D28A6-4659-4FC5-835A-CA38B0335403}" type="datetime1">
              <a:rPr lang="zh-CN" altLang="en-US" smtClean="0"/>
              <a:pPr/>
              <a:t>2020/9/21</a:t>
            </a:fld>
            <a:endParaRPr lang="zh-CN" altLang="en-US" dirty="0"/>
          </a:p>
        </p:txBody>
      </p:sp>
      <p:sp>
        <p:nvSpPr>
          <p:cNvPr id="5" name="页脚占位符 4"/>
          <p:cNvSpPr>
            <a:spLocks noGrp="1"/>
          </p:cNvSpPr>
          <p:nvPr>
            <p:ph type="ftr" sz="quarter" idx="11"/>
          </p:nvPr>
        </p:nvSpPr>
        <p:spPr/>
        <p:txBody>
          <a:bodyPr/>
          <a:lstStyle/>
          <a:p>
            <a:r>
              <a:rPr lang="zh-CN" altLang="en-US"/>
              <a:t>学而不厌，诲人不倦</a:t>
            </a:r>
            <a:endParaRPr lang="zh-CN" altLang="en-US" dirty="0"/>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AE7BCBDC-171A-4289-A7B7-C5C1908C7928}"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0" name="表格 9"/>
          <p:cNvGraphicFramePr>
            <a:graphicFrameLocks noGrp="1"/>
          </p:cNvGraphicFramePr>
          <p:nvPr userDrawn="1"/>
        </p:nvGraphicFramePr>
        <p:xfrm>
          <a:off x="888501" y="1337353"/>
          <a:ext cx="10416300" cy="5047294"/>
        </p:xfrm>
        <a:graphic>
          <a:graphicData uri="http://schemas.openxmlformats.org/drawingml/2006/table">
            <a:tbl>
              <a:tblPr firstRow="1" bandRow="1">
                <a:tableStyleId>{5C22544A-7EE6-4342-B048-85BDC9FD1C3A}</a:tableStyleId>
              </a:tblPr>
              <a:tblGrid>
                <a:gridCol w="2604075">
                  <a:extLst>
                    <a:ext uri="{9D8B030D-6E8A-4147-A177-3AD203B41FA5}">
                      <a16:colId xmlns:a16="http://schemas.microsoft.com/office/drawing/2014/main" xmlns="" val="20000"/>
                    </a:ext>
                  </a:extLst>
                </a:gridCol>
                <a:gridCol w="2604075">
                  <a:extLst>
                    <a:ext uri="{9D8B030D-6E8A-4147-A177-3AD203B41FA5}">
                      <a16:colId xmlns:a16="http://schemas.microsoft.com/office/drawing/2014/main" xmlns="" val="20001"/>
                    </a:ext>
                  </a:extLst>
                </a:gridCol>
                <a:gridCol w="2604075">
                  <a:extLst>
                    <a:ext uri="{9D8B030D-6E8A-4147-A177-3AD203B41FA5}">
                      <a16:colId xmlns:a16="http://schemas.microsoft.com/office/drawing/2014/main" xmlns="" val="20002"/>
                    </a:ext>
                  </a:extLst>
                </a:gridCol>
                <a:gridCol w="2604075">
                  <a:extLst>
                    <a:ext uri="{9D8B030D-6E8A-4147-A177-3AD203B41FA5}">
                      <a16:colId xmlns:a16="http://schemas.microsoft.com/office/drawing/2014/main" xmlns="" val="20003"/>
                    </a:ext>
                  </a:extLst>
                </a:gridCol>
              </a:tblGrid>
              <a:tr h="2523647">
                <a:tc>
                  <a:txBody>
                    <a:bodyPr/>
                    <a:lstStyle/>
                    <a:p>
                      <a:endParaRPr lang="zh-CN" altLang="en-US" sz="1800" dirty="0"/>
                    </a:p>
                  </a:txBody>
                  <a:tcPr marL="87409" marR="87409" marT="43705" marB="43705">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alpha val="20000"/>
                      </a:schemeClr>
                    </a:solidFill>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alpha val="20000"/>
                      </a:schemeClr>
                    </a:solidFill>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2523647">
                <a:tc>
                  <a:txBody>
                    <a:bodyPr/>
                    <a:lstStyle/>
                    <a:p>
                      <a:endParaRPr lang="zh-CN" altLang="en-US" sz="1800" dirty="0"/>
                    </a:p>
                  </a:txBody>
                  <a:tcPr marL="87409" marR="87409" marT="43705" marB="43705">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solidFill>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6">
                        <a:alpha val="20000"/>
                      </a:schemeClr>
                    </a:solidFill>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1"/>
                    </a:solidFill>
                  </a:tcPr>
                </a:tc>
                <a:tc>
                  <a:txBody>
                    <a:bodyPr/>
                    <a:lstStyle/>
                    <a:p>
                      <a:endParaRPr lang="zh-CN" altLang="en-US" sz="1800" dirty="0"/>
                    </a:p>
                  </a:txBody>
                  <a:tcPr marL="87409" marR="87409" marT="43705" marB="43705">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6">
                        <a:alpha val="20000"/>
                      </a:schemeClr>
                    </a:solidFill>
                  </a:tcPr>
                </a:tc>
                <a:extLst>
                  <a:ext uri="{0D108BD9-81ED-4DB2-BD59-A6C34878D82A}">
                    <a16:rowId xmlns:a16="http://schemas.microsoft.com/office/drawing/2014/main" xmlns="" val="10001"/>
                  </a:ext>
                </a:extLst>
              </a:tr>
            </a:tbl>
          </a:graphicData>
        </a:graphic>
      </p:graphicFrame>
      <p:sp>
        <p:nvSpPr>
          <p:cNvPr id="3" name="图片占位符 2"/>
          <p:cNvSpPr>
            <a:spLocks noGrp="1"/>
          </p:cNvSpPr>
          <p:nvPr>
            <p:ph type="pic" sz="quarter" idx="13"/>
          </p:nvPr>
        </p:nvSpPr>
        <p:spPr>
          <a:xfrm>
            <a:off x="893100" y="3847210"/>
            <a:ext cx="2605600" cy="2527100"/>
          </a:xfrm>
        </p:spPr>
        <p:txBody>
          <a:bodyPr/>
          <a:lstStyle/>
          <a:p>
            <a:endParaRPr lang="zh-CN" altLang="en-US" dirty="0"/>
          </a:p>
        </p:txBody>
      </p:sp>
      <p:sp>
        <p:nvSpPr>
          <p:cNvPr id="18" name="图片占位符 2"/>
          <p:cNvSpPr>
            <a:spLocks noGrp="1"/>
          </p:cNvSpPr>
          <p:nvPr>
            <p:ph type="pic" sz="quarter" idx="14"/>
          </p:nvPr>
        </p:nvSpPr>
        <p:spPr>
          <a:xfrm>
            <a:off x="6096000" y="3847210"/>
            <a:ext cx="2605600" cy="2527100"/>
          </a:xfrm>
        </p:spPr>
        <p:txBody>
          <a:bodyPr/>
          <a:lstStyle/>
          <a:p>
            <a:endParaRPr lang="zh-CN" altLang="en-US" dirty="0"/>
          </a:p>
        </p:txBody>
      </p:sp>
      <p:sp>
        <p:nvSpPr>
          <p:cNvPr id="19" name="图片占位符 2"/>
          <p:cNvSpPr>
            <a:spLocks noGrp="1"/>
          </p:cNvSpPr>
          <p:nvPr>
            <p:ph type="pic" sz="quarter" idx="15"/>
          </p:nvPr>
        </p:nvSpPr>
        <p:spPr>
          <a:xfrm>
            <a:off x="8693300" y="1333900"/>
            <a:ext cx="2605600" cy="2527100"/>
          </a:xfrm>
        </p:spPr>
        <p:txBody>
          <a:bodyPr/>
          <a:lstStyle/>
          <a:p>
            <a:endParaRPr lang="zh-CN" altLang="en-US" dirty="0"/>
          </a:p>
        </p:txBody>
      </p:sp>
      <p:sp>
        <p:nvSpPr>
          <p:cNvPr id="20" name="图片占位符 2"/>
          <p:cNvSpPr>
            <a:spLocks noGrp="1"/>
          </p:cNvSpPr>
          <p:nvPr>
            <p:ph type="pic" sz="quarter" idx="16"/>
          </p:nvPr>
        </p:nvSpPr>
        <p:spPr>
          <a:xfrm>
            <a:off x="3490400" y="1333900"/>
            <a:ext cx="2605600" cy="2527100"/>
          </a:xfrm>
        </p:spPr>
        <p:txBody>
          <a:bodyPr/>
          <a:lstStyle/>
          <a:p>
            <a:endParaRPr lang="zh-CN" altLang="en-US" dirty="0"/>
          </a:p>
        </p:txBody>
      </p:sp>
      <p:pic>
        <p:nvPicPr>
          <p:cNvPr id="15" name="图片 14"/>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4F2FEF81-5D27-4797-BA31-C9CD1581CDEA}"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AB486420-11EE-4DCD-97D9-484F833C0C23}"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
        <p:nvSpPr>
          <p:cNvPr id="11"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12" name="矩形 11"/>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8_标题和内容">
    <p:bg>
      <p:bgPr>
        <a:blipFill dpi="0" rotWithShape="1">
          <a:blip r:embed="rId2" cstate="print">
            <a:alphaModFix amt="4000"/>
            <a:lum/>
          </a:blip>
          <a:srcRect/>
          <a:tile tx="0" ty="0" sx="100000" sy="100000" flip="none" algn="b"/>
        </a:blip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duotone>
              <a:schemeClr val="bg2">
                <a:shade val="45000"/>
                <a:satMod val="135000"/>
              </a:schemeClr>
              <a:prstClr val="white"/>
            </a:duotone>
            <a:extLst>
              <a:ext uri="{BEBA8EAE-BF5A-486C-A8C5-ECC9F3942E4B}">
                <a14:imgProps xmlns:a14="http://schemas.microsoft.com/office/drawing/2010/main" xmlns="">
                  <a14:imgLayer r:embed="rId4">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052145" y="1385145"/>
            <a:ext cx="4087710" cy="4087710"/>
          </a:xfrm>
          <a:prstGeom prst="rect">
            <a:avLst/>
          </a:prstGeom>
        </p:spPr>
      </p:pic>
      <p:sp>
        <p:nvSpPr>
          <p:cNvPr id="8" name="矩形 7"/>
          <p:cNvSpPr/>
          <p:nvPr userDrawn="1"/>
        </p:nvSpPr>
        <p:spPr>
          <a:xfrm>
            <a:off x="0" y="0"/>
            <a:ext cx="12192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nvPr>
        </p:nvSpPr>
        <p:spPr>
          <a:xfrm>
            <a:off x="865401" y="382479"/>
            <a:ext cx="4481299" cy="596348"/>
          </a:xfrm>
        </p:spPr>
        <p:txBody>
          <a:bodyPr/>
          <a:lstStyle>
            <a:lvl1pPr>
              <a:defRPr>
                <a:solidFill>
                  <a:schemeClr val="accent1"/>
                </a:solidFill>
                <a:latin typeface="思源黑体 CN Heavy" panose="020B0A00000000000000" pitchFamily="34" charset="-122"/>
                <a:ea typeface="思源黑体 CN Heavy" panose="020B0A00000000000000" pitchFamily="34" charset="-122"/>
              </a:defRPr>
            </a:lvl1pPr>
          </a:lstStyle>
          <a:p>
            <a:r>
              <a:rPr lang="zh-CN" altLang="en-US" dirty="0"/>
              <a:t>此处有标题</a:t>
            </a:r>
          </a:p>
        </p:txBody>
      </p:sp>
      <p:sp>
        <p:nvSpPr>
          <p:cNvPr id="4" name="日期占位符 3"/>
          <p:cNvSpPr>
            <a:spLocks noGrp="1"/>
          </p:cNvSpPr>
          <p:nvPr>
            <p:ph type="dt" sz="half" idx="10"/>
          </p:nvPr>
        </p:nvSpPr>
        <p:spPr/>
        <p:txBody>
          <a:bodyPr/>
          <a:lstStyle/>
          <a:p>
            <a:fld id="{411576C6-F5B5-42E8-9C3F-D24B4A188FE2}"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dirty="0"/>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pic>
        <p:nvPicPr>
          <p:cNvPr id="15" name="图片 14"/>
          <p:cNvPicPr>
            <a:picLocks noChangeAspect="1"/>
          </p:cNvPicPr>
          <p:nvPr userDrawn="1"/>
        </p:nvPicPr>
        <p:blipFill rotWithShape="1">
          <a:blip r:embed="rId5" cstate="print">
            <a:extLst>
              <a:ext uri="{28A0092B-C50C-407E-A947-70E740481C1C}">
                <a14:useLocalDpi xmlns:a14="http://schemas.microsoft.com/office/drawing/2010/main" xmlns="" val="0"/>
              </a:ext>
            </a:extLst>
          </a:blip>
          <a:srcRect l="-20841" t="131845" r="108331" b="-39745"/>
          <a:stretch>
            <a:fillRect/>
          </a:stretch>
        </p:blipFill>
        <p:spPr>
          <a:xfrm rot="5400000">
            <a:off x="519051" y="427475"/>
            <a:ext cx="692701" cy="410003"/>
          </a:xfrm>
          <a:custGeom>
            <a:avLst/>
            <a:gdLst>
              <a:gd name="connsiteX0" fmla="*/ 0 w 1993902"/>
              <a:gd name="connsiteY0" fmla="*/ 0 h 1180172"/>
              <a:gd name="connsiteX1" fmla="*/ 1850785 w 1993902"/>
              <a:gd name="connsiteY1" fmla="*/ 0 h 1180172"/>
              <a:gd name="connsiteX2" fmla="*/ 1861313 w 1993902"/>
              <a:gd name="connsiteY2" fmla="*/ 17230 h 1180172"/>
              <a:gd name="connsiteX3" fmla="*/ 1993902 w 1993902"/>
              <a:gd name="connsiteY3" fmla="*/ 537837 h 1180172"/>
              <a:gd name="connsiteX4" fmla="*/ 1806287 w 1993902"/>
              <a:gd name="connsiteY4" fmla="*/ 1148496 h 1180172"/>
              <a:gd name="connsiteX5" fmla="*/ 1782462 w 1993902"/>
              <a:gd name="connsiteY5" fmla="*/ 1180172 h 1180172"/>
              <a:gd name="connsiteX6" fmla="*/ 8240 w 1993902"/>
              <a:gd name="connsiteY6" fmla="*/ 1180172 h 1180172"/>
              <a:gd name="connsiteX7" fmla="*/ 0 w 1993902"/>
              <a:gd name="connsiteY7" fmla="*/ 1169217 h 1180172"/>
              <a:gd name="connsiteX8" fmla="*/ 0 w 1993902"/>
              <a:gd name="connsiteY8" fmla="*/ 0 h 118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3902" h="1180172">
                <a:moveTo>
                  <a:pt x="0" y="0"/>
                </a:moveTo>
                <a:lnTo>
                  <a:pt x="1850785" y="0"/>
                </a:lnTo>
                <a:lnTo>
                  <a:pt x="1861313" y="17230"/>
                </a:lnTo>
                <a:cubicBezTo>
                  <a:pt x="1945871" y="171987"/>
                  <a:pt x="1993902" y="349336"/>
                  <a:pt x="1993902" y="537837"/>
                </a:cubicBezTo>
                <a:cubicBezTo>
                  <a:pt x="1993902" y="764039"/>
                  <a:pt x="1924738" y="974180"/>
                  <a:pt x="1806287" y="1148496"/>
                </a:cubicBezTo>
                <a:lnTo>
                  <a:pt x="1782462" y="1180172"/>
                </a:lnTo>
                <a:lnTo>
                  <a:pt x="8240" y="1180172"/>
                </a:lnTo>
                <a:lnTo>
                  <a:pt x="0" y="1169217"/>
                </a:lnTo>
                <a:lnTo>
                  <a:pt x="0" y="0"/>
                </a:lnTo>
                <a:close/>
              </a:path>
            </a:pathLst>
          </a:custGeom>
        </p:spPr>
      </p:pic>
      <p:sp>
        <p:nvSpPr>
          <p:cNvPr id="14" name="矩形 13"/>
          <p:cNvSpPr/>
          <p:nvPr userDrawn="1"/>
        </p:nvSpPr>
        <p:spPr>
          <a:xfrm>
            <a:off x="660400" y="305121"/>
            <a:ext cx="177800" cy="6255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userDrawn="1"/>
        </p:nvPicPr>
        <p:blipFill>
          <a:blip r:embed="rId6" cstate="print">
            <a:extLst>
              <a:ext uri="{28A0092B-C50C-407E-A947-70E740481C1C}">
                <a14:useLocalDpi xmlns:a14="http://schemas.microsoft.com/office/drawing/2010/main" xmlns="" val="0"/>
              </a:ext>
            </a:extLst>
          </a:blip>
          <a:stretch>
            <a:fillRect/>
          </a:stretch>
        </p:blipFill>
        <p:spPr>
          <a:xfrm>
            <a:off x="9408000" y="458241"/>
            <a:ext cx="2138000" cy="504713"/>
          </a:xfrm>
          <a:prstGeom prst="rect">
            <a:avLst/>
          </a:prstGeom>
        </p:spPr>
      </p:pic>
      <p:sp>
        <p:nvSpPr>
          <p:cNvPr id="17" name="íṥľiḓê"/>
          <p:cNvSpPr/>
          <p:nvPr userDrawn="1"/>
        </p:nvSpPr>
        <p:spPr>
          <a:xfrm>
            <a:off x="1200007" y="1767866"/>
            <a:ext cx="1860468" cy="1810713"/>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îṧḷîde"/>
          <p:cNvSpPr/>
          <p:nvPr userDrawn="1"/>
        </p:nvSpPr>
        <p:spPr>
          <a:xfrm>
            <a:off x="3843846" y="1767866"/>
            <a:ext cx="1860468" cy="1810713"/>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íṥľiḓê"/>
          <p:cNvSpPr/>
          <p:nvPr userDrawn="1"/>
        </p:nvSpPr>
        <p:spPr>
          <a:xfrm>
            <a:off x="6487685" y="1767866"/>
            <a:ext cx="1860468" cy="1810713"/>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1" name="îşļíďé"/>
          <p:cNvSpPr/>
          <p:nvPr userDrawn="1"/>
        </p:nvSpPr>
        <p:spPr>
          <a:xfrm>
            <a:off x="9131524" y="1767866"/>
            <a:ext cx="1860468" cy="1810713"/>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图片占位符 27"/>
          <p:cNvSpPr>
            <a:spLocks noGrp="1"/>
          </p:cNvSpPr>
          <p:nvPr>
            <p:ph type="pic" sz="quarter" idx="13"/>
          </p:nvPr>
        </p:nvSpPr>
        <p:spPr>
          <a:xfrm>
            <a:off x="1200007" y="1767867"/>
            <a:ext cx="1860468" cy="1810713"/>
          </a:xfrm>
          <a:custGeom>
            <a:avLst/>
            <a:gdLst>
              <a:gd name="connsiteX0" fmla="*/ 301792 w 1860468"/>
              <a:gd name="connsiteY0" fmla="*/ 0 h 1810713"/>
              <a:gd name="connsiteX1" fmla="*/ 1558676 w 1860468"/>
              <a:gd name="connsiteY1" fmla="*/ 0 h 1810713"/>
              <a:gd name="connsiteX2" fmla="*/ 1860468 w 1860468"/>
              <a:gd name="connsiteY2" fmla="*/ 301792 h 1810713"/>
              <a:gd name="connsiteX3" fmla="*/ 1860468 w 1860468"/>
              <a:gd name="connsiteY3" fmla="*/ 1508921 h 1810713"/>
              <a:gd name="connsiteX4" fmla="*/ 1558676 w 1860468"/>
              <a:gd name="connsiteY4" fmla="*/ 1810713 h 1810713"/>
              <a:gd name="connsiteX5" fmla="*/ 301792 w 1860468"/>
              <a:gd name="connsiteY5" fmla="*/ 1810713 h 1810713"/>
              <a:gd name="connsiteX6" fmla="*/ 0 w 1860468"/>
              <a:gd name="connsiteY6" fmla="*/ 1508921 h 1810713"/>
              <a:gd name="connsiteX7" fmla="*/ 0 w 1860468"/>
              <a:gd name="connsiteY7" fmla="*/ 301792 h 1810713"/>
              <a:gd name="connsiteX8" fmla="*/ 301792 w 1860468"/>
              <a:gd name="connsiteY8" fmla="*/ 0 h 18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0468" h="1810713">
                <a:moveTo>
                  <a:pt x="301792" y="0"/>
                </a:moveTo>
                <a:lnTo>
                  <a:pt x="1558676" y="0"/>
                </a:lnTo>
                <a:cubicBezTo>
                  <a:pt x="1725351" y="0"/>
                  <a:pt x="1860468" y="135117"/>
                  <a:pt x="1860468" y="301792"/>
                </a:cubicBezTo>
                <a:lnTo>
                  <a:pt x="1860468" y="1508921"/>
                </a:lnTo>
                <a:cubicBezTo>
                  <a:pt x="1860468" y="1675596"/>
                  <a:pt x="1725351" y="1810713"/>
                  <a:pt x="1558676" y="1810713"/>
                </a:cubicBezTo>
                <a:lnTo>
                  <a:pt x="301792" y="1810713"/>
                </a:lnTo>
                <a:cubicBezTo>
                  <a:pt x="135117" y="1810713"/>
                  <a:pt x="0" y="1675596"/>
                  <a:pt x="0" y="1508921"/>
                </a:cubicBezTo>
                <a:lnTo>
                  <a:pt x="0" y="301792"/>
                </a:lnTo>
                <a:cubicBezTo>
                  <a:pt x="0" y="135117"/>
                  <a:pt x="135117" y="0"/>
                  <a:pt x="301792" y="0"/>
                </a:cubicBezTo>
                <a:close/>
              </a:path>
            </a:pathLst>
          </a:custGeom>
        </p:spPr>
        <p:txBody>
          <a:bodyPr wrap="square">
            <a:noAutofit/>
          </a:bodyPr>
          <a:lstStyle/>
          <a:p>
            <a:endParaRPr lang="zh-CN" altLang="en-US"/>
          </a:p>
        </p:txBody>
      </p:sp>
      <p:sp>
        <p:nvSpPr>
          <p:cNvPr id="23" name="图片占位符 28"/>
          <p:cNvSpPr>
            <a:spLocks noGrp="1"/>
          </p:cNvSpPr>
          <p:nvPr>
            <p:ph type="pic" sz="quarter" idx="14"/>
          </p:nvPr>
        </p:nvSpPr>
        <p:spPr>
          <a:xfrm>
            <a:off x="3843846" y="1767867"/>
            <a:ext cx="1860468" cy="1810713"/>
          </a:xfrm>
          <a:custGeom>
            <a:avLst/>
            <a:gdLst>
              <a:gd name="connsiteX0" fmla="*/ 301792 w 1860468"/>
              <a:gd name="connsiteY0" fmla="*/ 0 h 1810713"/>
              <a:gd name="connsiteX1" fmla="*/ 1558676 w 1860468"/>
              <a:gd name="connsiteY1" fmla="*/ 0 h 1810713"/>
              <a:gd name="connsiteX2" fmla="*/ 1860468 w 1860468"/>
              <a:gd name="connsiteY2" fmla="*/ 301792 h 1810713"/>
              <a:gd name="connsiteX3" fmla="*/ 1860468 w 1860468"/>
              <a:gd name="connsiteY3" fmla="*/ 1508921 h 1810713"/>
              <a:gd name="connsiteX4" fmla="*/ 1558676 w 1860468"/>
              <a:gd name="connsiteY4" fmla="*/ 1810713 h 1810713"/>
              <a:gd name="connsiteX5" fmla="*/ 301792 w 1860468"/>
              <a:gd name="connsiteY5" fmla="*/ 1810713 h 1810713"/>
              <a:gd name="connsiteX6" fmla="*/ 0 w 1860468"/>
              <a:gd name="connsiteY6" fmla="*/ 1508921 h 1810713"/>
              <a:gd name="connsiteX7" fmla="*/ 0 w 1860468"/>
              <a:gd name="connsiteY7" fmla="*/ 301792 h 1810713"/>
              <a:gd name="connsiteX8" fmla="*/ 301792 w 1860468"/>
              <a:gd name="connsiteY8" fmla="*/ 0 h 18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0468" h="1810713">
                <a:moveTo>
                  <a:pt x="301792" y="0"/>
                </a:moveTo>
                <a:lnTo>
                  <a:pt x="1558676" y="0"/>
                </a:lnTo>
                <a:cubicBezTo>
                  <a:pt x="1725351" y="0"/>
                  <a:pt x="1860468" y="135117"/>
                  <a:pt x="1860468" y="301792"/>
                </a:cubicBezTo>
                <a:lnTo>
                  <a:pt x="1860468" y="1508921"/>
                </a:lnTo>
                <a:cubicBezTo>
                  <a:pt x="1860468" y="1675596"/>
                  <a:pt x="1725351" y="1810713"/>
                  <a:pt x="1558676" y="1810713"/>
                </a:cubicBezTo>
                <a:lnTo>
                  <a:pt x="301792" y="1810713"/>
                </a:lnTo>
                <a:cubicBezTo>
                  <a:pt x="135117" y="1810713"/>
                  <a:pt x="0" y="1675596"/>
                  <a:pt x="0" y="1508921"/>
                </a:cubicBezTo>
                <a:lnTo>
                  <a:pt x="0" y="301792"/>
                </a:lnTo>
                <a:cubicBezTo>
                  <a:pt x="0" y="135117"/>
                  <a:pt x="135117" y="0"/>
                  <a:pt x="301792" y="0"/>
                </a:cubicBezTo>
                <a:close/>
              </a:path>
            </a:pathLst>
          </a:custGeom>
        </p:spPr>
        <p:txBody>
          <a:bodyPr wrap="square">
            <a:noAutofit/>
          </a:bodyPr>
          <a:lstStyle/>
          <a:p>
            <a:endParaRPr lang="zh-CN" altLang="en-US"/>
          </a:p>
        </p:txBody>
      </p:sp>
      <p:sp>
        <p:nvSpPr>
          <p:cNvPr id="24" name="图片占位符 30"/>
          <p:cNvSpPr>
            <a:spLocks noGrp="1"/>
          </p:cNvSpPr>
          <p:nvPr>
            <p:ph type="pic" sz="quarter" idx="15"/>
          </p:nvPr>
        </p:nvSpPr>
        <p:spPr>
          <a:xfrm>
            <a:off x="6487685" y="1767867"/>
            <a:ext cx="1860468" cy="1810713"/>
          </a:xfrm>
          <a:custGeom>
            <a:avLst/>
            <a:gdLst>
              <a:gd name="connsiteX0" fmla="*/ 301792 w 1860468"/>
              <a:gd name="connsiteY0" fmla="*/ 0 h 1810713"/>
              <a:gd name="connsiteX1" fmla="*/ 1558676 w 1860468"/>
              <a:gd name="connsiteY1" fmla="*/ 0 h 1810713"/>
              <a:gd name="connsiteX2" fmla="*/ 1860468 w 1860468"/>
              <a:gd name="connsiteY2" fmla="*/ 301792 h 1810713"/>
              <a:gd name="connsiteX3" fmla="*/ 1860468 w 1860468"/>
              <a:gd name="connsiteY3" fmla="*/ 1508921 h 1810713"/>
              <a:gd name="connsiteX4" fmla="*/ 1558676 w 1860468"/>
              <a:gd name="connsiteY4" fmla="*/ 1810713 h 1810713"/>
              <a:gd name="connsiteX5" fmla="*/ 301792 w 1860468"/>
              <a:gd name="connsiteY5" fmla="*/ 1810713 h 1810713"/>
              <a:gd name="connsiteX6" fmla="*/ 0 w 1860468"/>
              <a:gd name="connsiteY6" fmla="*/ 1508921 h 1810713"/>
              <a:gd name="connsiteX7" fmla="*/ 0 w 1860468"/>
              <a:gd name="connsiteY7" fmla="*/ 301792 h 1810713"/>
              <a:gd name="connsiteX8" fmla="*/ 301792 w 1860468"/>
              <a:gd name="connsiteY8" fmla="*/ 0 h 18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0468" h="1810713">
                <a:moveTo>
                  <a:pt x="301792" y="0"/>
                </a:moveTo>
                <a:lnTo>
                  <a:pt x="1558676" y="0"/>
                </a:lnTo>
                <a:cubicBezTo>
                  <a:pt x="1725351" y="0"/>
                  <a:pt x="1860468" y="135117"/>
                  <a:pt x="1860468" y="301792"/>
                </a:cubicBezTo>
                <a:lnTo>
                  <a:pt x="1860468" y="1508921"/>
                </a:lnTo>
                <a:cubicBezTo>
                  <a:pt x="1860468" y="1675596"/>
                  <a:pt x="1725351" y="1810713"/>
                  <a:pt x="1558676" y="1810713"/>
                </a:cubicBezTo>
                <a:lnTo>
                  <a:pt x="301792" y="1810713"/>
                </a:lnTo>
                <a:cubicBezTo>
                  <a:pt x="135117" y="1810713"/>
                  <a:pt x="0" y="1675596"/>
                  <a:pt x="0" y="1508921"/>
                </a:cubicBezTo>
                <a:lnTo>
                  <a:pt x="0" y="301792"/>
                </a:lnTo>
                <a:cubicBezTo>
                  <a:pt x="0" y="135117"/>
                  <a:pt x="135117" y="0"/>
                  <a:pt x="301792" y="0"/>
                </a:cubicBezTo>
                <a:close/>
              </a:path>
            </a:pathLst>
          </a:custGeom>
        </p:spPr>
        <p:txBody>
          <a:bodyPr wrap="square">
            <a:noAutofit/>
          </a:bodyPr>
          <a:lstStyle/>
          <a:p>
            <a:endParaRPr lang="zh-CN" altLang="en-US"/>
          </a:p>
        </p:txBody>
      </p:sp>
      <p:sp>
        <p:nvSpPr>
          <p:cNvPr id="25" name="图片占位符 31"/>
          <p:cNvSpPr>
            <a:spLocks noGrp="1"/>
          </p:cNvSpPr>
          <p:nvPr>
            <p:ph type="pic" sz="quarter" idx="16"/>
          </p:nvPr>
        </p:nvSpPr>
        <p:spPr>
          <a:xfrm>
            <a:off x="9131524" y="1767867"/>
            <a:ext cx="1860468" cy="1810713"/>
          </a:xfrm>
          <a:custGeom>
            <a:avLst/>
            <a:gdLst>
              <a:gd name="connsiteX0" fmla="*/ 301792 w 1860468"/>
              <a:gd name="connsiteY0" fmla="*/ 0 h 1810713"/>
              <a:gd name="connsiteX1" fmla="*/ 1558676 w 1860468"/>
              <a:gd name="connsiteY1" fmla="*/ 0 h 1810713"/>
              <a:gd name="connsiteX2" fmla="*/ 1860468 w 1860468"/>
              <a:gd name="connsiteY2" fmla="*/ 301792 h 1810713"/>
              <a:gd name="connsiteX3" fmla="*/ 1860468 w 1860468"/>
              <a:gd name="connsiteY3" fmla="*/ 1508921 h 1810713"/>
              <a:gd name="connsiteX4" fmla="*/ 1558676 w 1860468"/>
              <a:gd name="connsiteY4" fmla="*/ 1810713 h 1810713"/>
              <a:gd name="connsiteX5" fmla="*/ 301792 w 1860468"/>
              <a:gd name="connsiteY5" fmla="*/ 1810713 h 1810713"/>
              <a:gd name="connsiteX6" fmla="*/ 0 w 1860468"/>
              <a:gd name="connsiteY6" fmla="*/ 1508921 h 1810713"/>
              <a:gd name="connsiteX7" fmla="*/ 0 w 1860468"/>
              <a:gd name="connsiteY7" fmla="*/ 301792 h 1810713"/>
              <a:gd name="connsiteX8" fmla="*/ 301792 w 1860468"/>
              <a:gd name="connsiteY8" fmla="*/ 0 h 18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0468" h="1810713">
                <a:moveTo>
                  <a:pt x="301792" y="0"/>
                </a:moveTo>
                <a:lnTo>
                  <a:pt x="1558676" y="0"/>
                </a:lnTo>
                <a:cubicBezTo>
                  <a:pt x="1725351" y="0"/>
                  <a:pt x="1860468" y="135117"/>
                  <a:pt x="1860468" y="301792"/>
                </a:cubicBezTo>
                <a:lnTo>
                  <a:pt x="1860468" y="1508921"/>
                </a:lnTo>
                <a:cubicBezTo>
                  <a:pt x="1860468" y="1675596"/>
                  <a:pt x="1725351" y="1810713"/>
                  <a:pt x="1558676" y="1810713"/>
                </a:cubicBezTo>
                <a:lnTo>
                  <a:pt x="301792" y="1810713"/>
                </a:lnTo>
                <a:cubicBezTo>
                  <a:pt x="135117" y="1810713"/>
                  <a:pt x="0" y="1675596"/>
                  <a:pt x="0" y="1508921"/>
                </a:cubicBezTo>
                <a:lnTo>
                  <a:pt x="0" y="301792"/>
                </a:lnTo>
                <a:cubicBezTo>
                  <a:pt x="0" y="135117"/>
                  <a:pt x="135117" y="0"/>
                  <a:pt x="301792"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xmlns="" val="41719718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ED0A4D1-0762-4535-96A1-AF557760D071}"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a:t>学而不厌，诲人不倦</a:t>
            </a:r>
          </a:p>
        </p:txBody>
      </p:sp>
      <p:sp>
        <p:nvSpPr>
          <p:cNvPr id="6" name="灯片编号占位符 5"/>
          <p:cNvSpPr>
            <a:spLocks noGrp="1"/>
          </p:cNvSpPr>
          <p:nvPr>
            <p:ph type="sldNum" sz="quarter" idx="12"/>
          </p:nvPr>
        </p:nvSpPr>
        <p:spPr/>
        <p:txBody>
          <a:bodyPr/>
          <a:lstStyle/>
          <a:p>
            <a:fld id="{F687CA98-21E3-4BBD-A5F7-FCD4997D6114}" type="slidenum">
              <a:rPr lang="zh-CN" altLang="en-US" smtClean="0"/>
              <a:pPr/>
              <a:t>‹#›</a:t>
            </a:fld>
            <a:endParaRPr lang="zh-CN" altLang="en-US"/>
          </a:p>
        </p:txBody>
      </p:sp>
      <p:sp>
        <p:nvSpPr>
          <p:cNvPr id="12" name="图片占位符 11"/>
          <p:cNvSpPr>
            <a:spLocks noGrp="1"/>
          </p:cNvSpPr>
          <p:nvPr>
            <p:ph type="pic" sz="quarter" idx="13"/>
          </p:nvPr>
        </p:nvSpPr>
        <p:spPr>
          <a:xfrm>
            <a:off x="0" y="0"/>
            <a:ext cx="12192000" cy="6858000"/>
          </a:xfrm>
        </p:spPr>
        <p:txBody>
          <a:bodyPr/>
          <a:lstStyle/>
          <a:p>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6724701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7337004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02899135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1517849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806660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74F9BC23-DFCA-4ADB-B723-1BF0AE5E6F7F}" type="datetime1">
              <a:rPr lang="zh-CN" altLang="en-US" smtClean="0"/>
              <a:pPr/>
              <a:t>2020/9/21</a:t>
            </a:fld>
            <a:endParaRPr lang="zh-CN" altLang="en-US"/>
          </a:p>
        </p:txBody>
      </p:sp>
      <p:sp>
        <p:nvSpPr>
          <p:cNvPr id="5" name="页脚占位符 4"/>
          <p:cNvSpPr>
            <a:spLocks noGrp="1"/>
          </p:cNvSpPr>
          <p:nvPr>
            <p:ph type="ftr" sz="quarter" idx="11"/>
          </p:nvPr>
        </p:nvSpPr>
        <p:spPr/>
        <p:txBody>
          <a:bodyPr/>
          <a:lstStyle/>
          <a:p>
            <a:r>
              <a:rPr lang="zh-CN" altLang="en-US"/>
              <a:t>学而不厌，诲人不倦</a:t>
            </a:r>
          </a:p>
        </p:txBody>
      </p:sp>
      <p:sp>
        <p:nvSpPr>
          <p:cNvPr id="6" name="灯片编号占位符 5"/>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47403CB-AE2B-46B7-9FBD-E9AB8A25DF0B}" type="datetime1">
              <a:rPr lang="zh-CN" altLang="en-US" smtClean="0"/>
              <a:pPr/>
              <a:t>2020/9/21</a:t>
            </a:fld>
            <a:endParaRPr lang="zh-CN" altLang="en-US"/>
          </a:p>
        </p:txBody>
      </p:sp>
      <p:sp>
        <p:nvSpPr>
          <p:cNvPr id="6" name="页脚占位符 5"/>
          <p:cNvSpPr>
            <a:spLocks noGrp="1"/>
          </p:cNvSpPr>
          <p:nvPr>
            <p:ph type="ftr" sz="quarter" idx="11"/>
          </p:nvPr>
        </p:nvSpPr>
        <p:spPr/>
        <p:txBody>
          <a:bodyPr/>
          <a:lstStyle/>
          <a:p>
            <a:r>
              <a:rPr lang="zh-CN" altLang="en-US"/>
              <a:t>学而不厌，诲人不倦</a:t>
            </a:r>
          </a:p>
        </p:txBody>
      </p:sp>
      <p:sp>
        <p:nvSpPr>
          <p:cNvPr id="7" name="灯片编号占位符 6"/>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1F592F9-8B61-4158-9498-F1A0E25AA045}" type="datetime1">
              <a:rPr lang="zh-CN" altLang="en-US" smtClean="0"/>
              <a:pPr/>
              <a:t>2020/9/21</a:t>
            </a:fld>
            <a:endParaRPr lang="zh-CN" altLang="en-US"/>
          </a:p>
        </p:txBody>
      </p:sp>
      <p:sp>
        <p:nvSpPr>
          <p:cNvPr id="8" name="页脚占位符 7"/>
          <p:cNvSpPr>
            <a:spLocks noGrp="1"/>
          </p:cNvSpPr>
          <p:nvPr>
            <p:ph type="ftr" sz="quarter" idx="11"/>
          </p:nvPr>
        </p:nvSpPr>
        <p:spPr/>
        <p:txBody>
          <a:bodyPr/>
          <a:lstStyle/>
          <a:p>
            <a:r>
              <a:rPr lang="zh-CN" altLang="en-US"/>
              <a:t>学而不厌，诲人不倦</a:t>
            </a:r>
          </a:p>
        </p:txBody>
      </p:sp>
      <p:sp>
        <p:nvSpPr>
          <p:cNvPr id="9" name="灯片编号占位符 8"/>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52FCF98-EB99-4046-956E-C5961C63E6DD}" type="datetime1">
              <a:rPr lang="zh-CN" altLang="en-US" smtClean="0"/>
              <a:pPr/>
              <a:t>2020/9/21</a:t>
            </a:fld>
            <a:endParaRPr lang="zh-CN" altLang="en-US"/>
          </a:p>
        </p:txBody>
      </p:sp>
      <p:sp>
        <p:nvSpPr>
          <p:cNvPr id="4" name="页脚占位符 3"/>
          <p:cNvSpPr>
            <a:spLocks noGrp="1"/>
          </p:cNvSpPr>
          <p:nvPr>
            <p:ph type="ftr" sz="quarter" idx="11"/>
          </p:nvPr>
        </p:nvSpPr>
        <p:spPr/>
        <p:txBody>
          <a:bodyPr/>
          <a:lstStyle/>
          <a:p>
            <a:r>
              <a:rPr lang="zh-CN" altLang="en-US"/>
              <a:t>学而不厌，诲人不倦</a:t>
            </a:r>
          </a:p>
        </p:txBody>
      </p:sp>
      <p:sp>
        <p:nvSpPr>
          <p:cNvPr id="5" name="灯片编号占位符 4"/>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6D8A144-1ECC-47B3-84F8-B0A91898A30F}" type="datetime1">
              <a:rPr lang="zh-CN" altLang="en-US" smtClean="0"/>
              <a:pPr/>
              <a:t>2020/9/21</a:t>
            </a:fld>
            <a:endParaRPr lang="zh-CN" altLang="en-US"/>
          </a:p>
        </p:txBody>
      </p:sp>
      <p:sp>
        <p:nvSpPr>
          <p:cNvPr id="3" name="页脚占位符 2"/>
          <p:cNvSpPr>
            <a:spLocks noGrp="1"/>
          </p:cNvSpPr>
          <p:nvPr>
            <p:ph type="ftr" sz="quarter" idx="11"/>
          </p:nvPr>
        </p:nvSpPr>
        <p:spPr/>
        <p:txBody>
          <a:bodyPr/>
          <a:lstStyle/>
          <a:p>
            <a:r>
              <a:rPr lang="zh-CN" altLang="en-US"/>
              <a:t>学而不厌，诲人不倦</a:t>
            </a:r>
          </a:p>
        </p:txBody>
      </p:sp>
      <p:sp>
        <p:nvSpPr>
          <p:cNvPr id="4" name="灯片编号占位符 3"/>
          <p:cNvSpPr>
            <a:spLocks noGrp="1"/>
          </p:cNvSpPr>
          <p:nvPr>
            <p:ph type="sldNum" sz="quarter" idx="12"/>
          </p:nvPr>
        </p:nvSpPr>
        <p:spPr/>
        <p:txBody>
          <a:bodyPr/>
          <a:lstStyle/>
          <a:p>
            <a:fld id="{E60F2D4F-2241-454B-AF5D-961C997CB3BA}" type="slidenum">
              <a:rPr lang="zh-CN" altLang="en-US" smtClean="0"/>
              <a:pPr/>
              <a:t>‹#›</a:t>
            </a:fld>
            <a:endParaRPr lang="zh-CN" altLang="en-US"/>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556871" y="277510"/>
            <a:ext cx="2203682" cy="63403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7C7D99C-F0E1-46E5-8194-C48F10C829D5}" type="datetime1">
              <a:rPr lang="zh-CN" altLang="en-US" smtClean="0"/>
              <a:pPr/>
              <a:t>2020/9/21</a:t>
            </a:fld>
            <a:endParaRPr lang="zh-CN" altLang="en-US"/>
          </a:p>
        </p:txBody>
      </p:sp>
      <p:sp>
        <p:nvSpPr>
          <p:cNvPr id="6" name="页脚占位符 5"/>
          <p:cNvSpPr>
            <a:spLocks noGrp="1"/>
          </p:cNvSpPr>
          <p:nvPr>
            <p:ph type="ftr" sz="quarter" idx="11"/>
          </p:nvPr>
        </p:nvSpPr>
        <p:spPr/>
        <p:txBody>
          <a:bodyPr/>
          <a:lstStyle/>
          <a:p>
            <a:r>
              <a:rPr lang="zh-CN" altLang="en-US"/>
              <a:t>学而不厌，诲人不倦</a:t>
            </a:r>
          </a:p>
        </p:txBody>
      </p:sp>
      <p:sp>
        <p:nvSpPr>
          <p:cNvPr id="7" name="灯片编号占位符 6"/>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0F658CC-26B5-4ACA-8290-65BB4E4851A2}" type="datetime1">
              <a:rPr lang="zh-CN" altLang="en-US" smtClean="0"/>
              <a:pPr/>
              <a:t>2020/9/21</a:t>
            </a:fld>
            <a:endParaRPr lang="zh-CN" altLang="en-US"/>
          </a:p>
        </p:txBody>
      </p:sp>
      <p:sp>
        <p:nvSpPr>
          <p:cNvPr id="6" name="页脚占位符 5"/>
          <p:cNvSpPr>
            <a:spLocks noGrp="1"/>
          </p:cNvSpPr>
          <p:nvPr>
            <p:ph type="ftr" sz="quarter" idx="11"/>
          </p:nvPr>
        </p:nvSpPr>
        <p:spPr/>
        <p:txBody>
          <a:bodyPr/>
          <a:lstStyle/>
          <a:p>
            <a:r>
              <a:rPr lang="zh-CN" altLang="en-US"/>
              <a:t>学而不厌，诲人不倦</a:t>
            </a:r>
          </a:p>
        </p:txBody>
      </p:sp>
      <p:sp>
        <p:nvSpPr>
          <p:cNvPr id="7" name="灯片编号占位符 6"/>
          <p:cNvSpPr>
            <a:spLocks noGrp="1"/>
          </p:cNvSpPr>
          <p:nvPr>
            <p:ph type="sldNum" sz="quarter" idx="12"/>
          </p:nvPr>
        </p:nvSpPr>
        <p:spPr/>
        <p:txBody>
          <a:bodyPr/>
          <a:lstStyle/>
          <a:p>
            <a:fld id="{E60F2D4F-2241-454B-AF5D-961C997CB3BA}"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47700" y="649287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AE74C6-1819-4215-ACCE-9EE885241B6D}" type="datetime1">
              <a:rPr lang="zh-CN" altLang="en-US" smtClean="0"/>
              <a:pPr/>
              <a:t>2020/9/21</a:t>
            </a:fld>
            <a:endParaRPr lang="zh-CN" altLang="en-US" dirty="0"/>
          </a:p>
        </p:txBody>
      </p:sp>
      <p:sp>
        <p:nvSpPr>
          <p:cNvPr id="5" name="页脚占位符 4"/>
          <p:cNvSpPr>
            <a:spLocks noGrp="1"/>
          </p:cNvSpPr>
          <p:nvPr>
            <p:ph type="ftr" sz="quarter" idx="3"/>
          </p:nvPr>
        </p:nvSpPr>
        <p:spPr>
          <a:xfrm>
            <a:off x="4048100" y="6483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zh-CN" altLang="en-US"/>
              <a:t>学而不厌，诲人不倦</a:t>
            </a:r>
            <a:endParaRPr lang="zh-CN" altLang="en-US" dirty="0"/>
          </a:p>
        </p:txBody>
      </p:sp>
      <p:sp>
        <p:nvSpPr>
          <p:cNvPr id="6" name="灯片编号占位符 5"/>
          <p:cNvSpPr>
            <a:spLocks noGrp="1"/>
          </p:cNvSpPr>
          <p:nvPr>
            <p:ph type="sldNum" sz="quarter" idx="4"/>
          </p:nvPr>
        </p:nvSpPr>
        <p:spPr>
          <a:xfrm>
            <a:off x="8801100" y="649287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0F2D4F-2241-454B-AF5D-961C997CB3BA}"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88" r:id="rId14"/>
    <p:sldLayoutId id="2147483668" r:id="rId15"/>
    <p:sldLayoutId id="2147483669" r:id="rId16"/>
    <p:sldLayoutId id="2147483671" r:id="rId17"/>
    <p:sldLayoutId id="2147483673" r:id="rId18"/>
    <p:sldLayoutId id="2147483674" r:id="rId19"/>
    <p:sldLayoutId id="2147483675" r:id="rId20"/>
    <p:sldLayoutId id="2147483676" r:id="rId21"/>
    <p:sldLayoutId id="2147483677" r:id="rId22"/>
    <p:sldLayoutId id="2147483687" r:id="rId23"/>
    <p:sldLayoutId id="2147483686" r:id="rId2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19480350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996784114"/>
      </p:ext>
    </p:extLst>
  </p:cSld>
  <p:clrMap bg1="lt1" tx1="dk1" bg2="lt2" tx2="dk2" accent1="accent1" accent2="accent2" accent3="accent3" accent4="accent4" accent5="accent5" accent6="accent6" hlink="hlink" folHlink="folHlink"/>
  <p:sldLayoutIdLst>
    <p:sldLayoutId id="2147483695" r:id="rId1"/>
    <p:sldLayoutId id="2147483696"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4.xml"/><Relationship Id="rId5" Type="http://schemas.openxmlformats.org/officeDocument/2006/relationships/hyperlink" Target="mailto:yx_www0188@sina.com.cn" TargetMode="Externa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3"/>
          </p:nvPr>
        </p:nvPicPr>
        <p:blipFill rotWithShape="1">
          <a:blip r:embed="rId3" cstate="print">
            <a:extLst>
              <a:ext uri="{28A0092B-C50C-407E-A947-70E740481C1C}">
                <a14:useLocalDpi xmlns:a14="http://schemas.microsoft.com/office/drawing/2010/main" xmlns="" val="0"/>
              </a:ext>
            </a:extLst>
          </a:blip>
          <a:srcRect t="7813" b="7813"/>
          <a:stretch>
            <a:fillRect/>
          </a:stretch>
        </p:blipFill>
        <p:spPr/>
      </p:pic>
      <p:sp>
        <p:nvSpPr>
          <p:cNvPr id="8" name="矩形 7"/>
          <p:cNvSpPr/>
          <p:nvPr/>
        </p:nvSpPr>
        <p:spPr>
          <a:xfrm>
            <a:off x="-1" y="0"/>
            <a:ext cx="12192000" cy="6858000"/>
          </a:xfrm>
          <a:prstGeom prst="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10" name="任意多边形 9"/>
          <p:cNvSpPr/>
          <p:nvPr/>
        </p:nvSpPr>
        <p:spPr>
          <a:xfrm>
            <a:off x="0" y="5372100"/>
            <a:ext cx="9925050" cy="1488653"/>
          </a:xfrm>
          <a:custGeom>
            <a:avLst/>
            <a:gdLst>
              <a:gd name="connsiteX0" fmla="*/ 0 w 12192000"/>
              <a:gd name="connsiteY0" fmla="*/ 0 h 1883327"/>
              <a:gd name="connsiteX1" fmla="*/ 210580 w 12192000"/>
              <a:gd name="connsiteY1" fmla="*/ 136554 h 1883327"/>
              <a:gd name="connsiteX2" fmla="*/ 5909897 w 12192000"/>
              <a:gd name="connsiteY2" fmla="*/ 1630229 h 1883327"/>
              <a:gd name="connsiteX3" fmla="*/ 12189227 w 12192000"/>
              <a:gd name="connsiteY3" fmla="*/ 593158 h 1883327"/>
              <a:gd name="connsiteX4" fmla="*/ 12192000 w 12192000"/>
              <a:gd name="connsiteY4" fmla="*/ 591451 h 1883327"/>
              <a:gd name="connsiteX5" fmla="*/ 12192000 w 12192000"/>
              <a:gd name="connsiteY5" fmla="*/ 1883327 h 1883327"/>
              <a:gd name="connsiteX6" fmla="*/ 0 w 12192000"/>
              <a:gd name="connsiteY6" fmla="*/ 1883327 h 188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83327">
                <a:moveTo>
                  <a:pt x="0" y="0"/>
                </a:moveTo>
                <a:lnTo>
                  <a:pt x="210580" y="136554"/>
                </a:lnTo>
                <a:cubicBezTo>
                  <a:pt x="1539998" y="922715"/>
                  <a:pt x="3588127" y="1494176"/>
                  <a:pt x="5909897" y="1630229"/>
                </a:cubicBezTo>
                <a:cubicBezTo>
                  <a:pt x="8489641" y="1781399"/>
                  <a:pt x="10796652" y="1359251"/>
                  <a:pt x="12189227" y="593158"/>
                </a:cubicBezTo>
                <a:lnTo>
                  <a:pt x="12192000" y="591451"/>
                </a:lnTo>
                <a:lnTo>
                  <a:pt x="12192000" y="1883327"/>
                </a:lnTo>
                <a:lnTo>
                  <a:pt x="0" y="1883327"/>
                </a:lnTo>
                <a:close/>
              </a:path>
            </a:pathLst>
          </a:custGeom>
          <a:gradFill>
            <a:gsLst>
              <a:gs pos="0">
                <a:schemeClr val="accent1"/>
              </a:gs>
              <a:gs pos="64000">
                <a:srgbClr val="64220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7" name="任意多边形 6"/>
          <p:cNvSpPr/>
          <p:nvPr/>
        </p:nvSpPr>
        <p:spPr>
          <a:xfrm>
            <a:off x="0" y="5797819"/>
            <a:ext cx="12192000" cy="1070394"/>
          </a:xfrm>
          <a:custGeom>
            <a:avLst/>
            <a:gdLst>
              <a:gd name="connsiteX0" fmla="*/ 0 w 12192000"/>
              <a:gd name="connsiteY0" fmla="*/ 0 h 1883327"/>
              <a:gd name="connsiteX1" fmla="*/ 210580 w 12192000"/>
              <a:gd name="connsiteY1" fmla="*/ 136554 h 1883327"/>
              <a:gd name="connsiteX2" fmla="*/ 5909897 w 12192000"/>
              <a:gd name="connsiteY2" fmla="*/ 1630229 h 1883327"/>
              <a:gd name="connsiteX3" fmla="*/ 12189227 w 12192000"/>
              <a:gd name="connsiteY3" fmla="*/ 593158 h 1883327"/>
              <a:gd name="connsiteX4" fmla="*/ 12192000 w 12192000"/>
              <a:gd name="connsiteY4" fmla="*/ 591451 h 1883327"/>
              <a:gd name="connsiteX5" fmla="*/ 12192000 w 12192000"/>
              <a:gd name="connsiteY5" fmla="*/ 1883327 h 1883327"/>
              <a:gd name="connsiteX6" fmla="*/ 0 w 12192000"/>
              <a:gd name="connsiteY6" fmla="*/ 1883327 h 188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83327">
                <a:moveTo>
                  <a:pt x="0" y="0"/>
                </a:moveTo>
                <a:lnTo>
                  <a:pt x="210580" y="136554"/>
                </a:lnTo>
                <a:cubicBezTo>
                  <a:pt x="1539998" y="922715"/>
                  <a:pt x="3588127" y="1494176"/>
                  <a:pt x="5909897" y="1630229"/>
                </a:cubicBezTo>
                <a:cubicBezTo>
                  <a:pt x="8489641" y="1781399"/>
                  <a:pt x="10796652" y="1359251"/>
                  <a:pt x="12189227" y="593158"/>
                </a:cubicBezTo>
                <a:lnTo>
                  <a:pt x="12192000" y="591451"/>
                </a:lnTo>
                <a:lnTo>
                  <a:pt x="12192000" y="1883327"/>
                </a:lnTo>
                <a:lnTo>
                  <a:pt x="0" y="1883327"/>
                </a:lnTo>
                <a:close/>
              </a:path>
            </a:pathLst>
          </a:custGeom>
          <a:gradFill>
            <a:gsLst>
              <a:gs pos="0">
                <a:schemeClr val="accent1"/>
              </a:gs>
              <a:gs pos="100000">
                <a:schemeClr val="accent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2" name="文本框 1"/>
          <p:cNvSpPr txBox="1"/>
          <p:nvPr/>
        </p:nvSpPr>
        <p:spPr>
          <a:xfrm>
            <a:off x="2085108" y="1701900"/>
            <a:ext cx="8978891" cy="1175130"/>
          </a:xfrm>
          <a:prstGeom prst="rect">
            <a:avLst/>
          </a:prstGeom>
          <a:noFill/>
        </p:spPr>
        <p:txBody>
          <a:bodyPr wrap="square" rtlCol="0">
            <a:spAutoFit/>
          </a:bodyPr>
          <a:lstStyle/>
          <a:p>
            <a:pPr algn="dist">
              <a:lnSpc>
                <a:spcPct val="130000"/>
              </a:lnSpc>
            </a:pPr>
            <a:r>
              <a:rPr lang="en-US" altLang="zh-CN" sz="6000">
                <a:latin typeface="Times New Roman" panose="02020603050405020304" pitchFamily="18" charset="0"/>
              </a:rPr>
              <a:t>Artificial </a:t>
            </a:r>
            <a:r>
              <a:rPr lang="en-US" altLang="zh-CN" sz="6000" smtClean="0">
                <a:latin typeface="Times New Roman" panose="02020603050405020304" pitchFamily="18" charset="0"/>
              </a:rPr>
              <a:t>Intelligence</a:t>
            </a:r>
            <a:endParaRPr lang="zh-CN" altLang="en-US" sz="6000" b="1" dirty="0">
              <a:solidFill>
                <a:schemeClr val="accent1"/>
              </a:solidFill>
              <a:latin typeface="+mj-ea"/>
              <a:ea typeface="+mj-ea"/>
            </a:endParaRPr>
          </a:p>
        </p:txBody>
      </p:sp>
      <p:sp>
        <p:nvSpPr>
          <p:cNvPr id="19" name="任意多边形 18"/>
          <p:cNvSpPr/>
          <p:nvPr/>
        </p:nvSpPr>
        <p:spPr>
          <a:xfrm rot="10800000">
            <a:off x="2266950" y="-12880"/>
            <a:ext cx="9925050" cy="1488653"/>
          </a:xfrm>
          <a:custGeom>
            <a:avLst/>
            <a:gdLst>
              <a:gd name="connsiteX0" fmla="*/ 0 w 12192000"/>
              <a:gd name="connsiteY0" fmla="*/ 0 h 1883327"/>
              <a:gd name="connsiteX1" fmla="*/ 210580 w 12192000"/>
              <a:gd name="connsiteY1" fmla="*/ 136554 h 1883327"/>
              <a:gd name="connsiteX2" fmla="*/ 5909897 w 12192000"/>
              <a:gd name="connsiteY2" fmla="*/ 1630229 h 1883327"/>
              <a:gd name="connsiteX3" fmla="*/ 12189227 w 12192000"/>
              <a:gd name="connsiteY3" fmla="*/ 593158 h 1883327"/>
              <a:gd name="connsiteX4" fmla="*/ 12192000 w 12192000"/>
              <a:gd name="connsiteY4" fmla="*/ 591451 h 1883327"/>
              <a:gd name="connsiteX5" fmla="*/ 12192000 w 12192000"/>
              <a:gd name="connsiteY5" fmla="*/ 1883327 h 1883327"/>
              <a:gd name="connsiteX6" fmla="*/ 0 w 12192000"/>
              <a:gd name="connsiteY6" fmla="*/ 1883327 h 188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83327">
                <a:moveTo>
                  <a:pt x="0" y="0"/>
                </a:moveTo>
                <a:lnTo>
                  <a:pt x="210580" y="136554"/>
                </a:lnTo>
                <a:cubicBezTo>
                  <a:pt x="1539998" y="922715"/>
                  <a:pt x="3588127" y="1494176"/>
                  <a:pt x="5909897" y="1630229"/>
                </a:cubicBezTo>
                <a:cubicBezTo>
                  <a:pt x="8489641" y="1781399"/>
                  <a:pt x="10796652" y="1359251"/>
                  <a:pt x="12189227" y="593158"/>
                </a:cubicBezTo>
                <a:lnTo>
                  <a:pt x="12192000" y="591451"/>
                </a:lnTo>
                <a:lnTo>
                  <a:pt x="12192000" y="1883327"/>
                </a:lnTo>
                <a:lnTo>
                  <a:pt x="0" y="1883327"/>
                </a:lnTo>
                <a:close/>
              </a:path>
            </a:pathLst>
          </a:custGeom>
          <a:gradFill>
            <a:gsLst>
              <a:gs pos="0">
                <a:schemeClr val="accent1"/>
              </a:gs>
              <a:gs pos="64000">
                <a:srgbClr val="64220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20" name="任意多边形 19"/>
          <p:cNvSpPr/>
          <p:nvPr/>
        </p:nvSpPr>
        <p:spPr>
          <a:xfrm rot="10800000">
            <a:off x="0" y="-20340"/>
            <a:ext cx="12192000" cy="1070394"/>
          </a:xfrm>
          <a:custGeom>
            <a:avLst/>
            <a:gdLst>
              <a:gd name="connsiteX0" fmla="*/ 0 w 12192000"/>
              <a:gd name="connsiteY0" fmla="*/ 0 h 1883327"/>
              <a:gd name="connsiteX1" fmla="*/ 210580 w 12192000"/>
              <a:gd name="connsiteY1" fmla="*/ 136554 h 1883327"/>
              <a:gd name="connsiteX2" fmla="*/ 5909897 w 12192000"/>
              <a:gd name="connsiteY2" fmla="*/ 1630229 h 1883327"/>
              <a:gd name="connsiteX3" fmla="*/ 12189227 w 12192000"/>
              <a:gd name="connsiteY3" fmla="*/ 593158 h 1883327"/>
              <a:gd name="connsiteX4" fmla="*/ 12192000 w 12192000"/>
              <a:gd name="connsiteY4" fmla="*/ 591451 h 1883327"/>
              <a:gd name="connsiteX5" fmla="*/ 12192000 w 12192000"/>
              <a:gd name="connsiteY5" fmla="*/ 1883327 h 1883327"/>
              <a:gd name="connsiteX6" fmla="*/ 0 w 12192000"/>
              <a:gd name="connsiteY6" fmla="*/ 1883327 h 1883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83327">
                <a:moveTo>
                  <a:pt x="0" y="0"/>
                </a:moveTo>
                <a:lnTo>
                  <a:pt x="210580" y="136554"/>
                </a:lnTo>
                <a:cubicBezTo>
                  <a:pt x="1539998" y="922715"/>
                  <a:pt x="3588127" y="1494176"/>
                  <a:pt x="5909897" y="1630229"/>
                </a:cubicBezTo>
                <a:cubicBezTo>
                  <a:pt x="8489641" y="1781399"/>
                  <a:pt x="10796652" y="1359251"/>
                  <a:pt x="12189227" y="593158"/>
                </a:cubicBezTo>
                <a:lnTo>
                  <a:pt x="12192000" y="591451"/>
                </a:lnTo>
                <a:lnTo>
                  <a:pt x="12192000" y="1883327"/>
                </a:lnTo>
                <a:lnTo>
                  <a:pt x="0" y="1883327"/>
                </a:lnTo>
                <a:close/>
              </a:path>
            </a:pathLst>
          </a:custGeom>
          <a:gradFill>
            <a:gsLst>
              <a:gs pos="0">
                <a:schemeClr val="accent1"/>
              </a:gs>
              <a:gs pos="100000">
                <a:srgbClr val="642200">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pic>
        <p:nvPicPr>
          <p:cNvPr id="22" name="图片 21"/>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4334595" y="921964"/>
            <a:ext cx="3522808" cy="831622"/>
          </a:xfrm>
          <a:prstGeom prst="rect">
            <a:avLst/>
          </a:prstGeom>
        </p:spPr>
      </p:pic>
      <p:sp>
        <p:nvSpPr>
          <p:cNvPr id="18" name="Rectangle 3">
            <a:extLst>
              <a:ext uri="{FF2B5EF4-FFF2-40B4-BE49-F238E27FC236}">
                <a16:creationId xmlns:a16="http://schemas.microsoft.com/office/drawing/2014/main" xmlns="" id="{5C786CB3-2055-4243-9A76-F013F05E8AEC}"/>
              </a:ext>
            </a:extLst>
          </p:cNvPr>
          <p:cNvSpPr txBox="1">
            <a:spLocks noChangeArrowheads="1"/>
          </p:cNvSpPr>
          <p:nvPr/>
        </p:nvSpPr>
        <p:spPr>
          <a:xfrm>
            <a:off x="1920000" y="3044400"/>
            <a:ext cx="8458200" cy="1752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dirty="0">
                <a:latin typeface="Times New Roman" panose="02020603050405020304" pitchFamily="18" charset="0"/>
              </a:rPr>
              <a:t>Lei </a:t>
            </a:r>
            <a:r>
              <a:rPr lang="en-US" altLang="zh-CN" dirty="0" err="1">
                <a:latin typeface="Times New Roman" panose="02020603050405020304" pitchFamily="18" charset="0"/>
              </a:rPr>
              <a:t>Yuxia</a:t>
            </a:r>
            <a:endParaRPr lang="en-US" altLang="zh-CN" dirty="0">
              <a:latin typeface="Times New Roman" panose="02020603050405020304" pitchFamily="18" charset="0"/>
            </a:endParaRPr>
          </a:p>
          <a:p>
            <a:pPr marL="0" indent="0" algn="ctr">
              <a:buNone/>
            </a:pPr>
            <a:r>
              <a:rPr lang="en-US" altLang="zh-CN" dirty="0">
                <a:latin typeface="Times New Roman" panose="02020603050405020304" pitchFamily="18" charset="0"/>
              </a:rPr>
              <a:t>Department of science and technology </a:t>
            </a:r>
          </a:p>
          <a:p>
            <a:pPr marL="0" indent="0" algn="ctr">
              <a:buNone/>
            </a:pPr>
            <a:r>
              <a:rPr lang="en-US" altLang="zh-CN" dirty="0" err="1">
                <a:latin typeface="Times New Roman" panose="02020603050405020304" pitchFamily="18" charset="0"/>
              </a:rPr>
              <a:t>Qufu</a:t>
            </a:r>
            <a:r>
              <a:rPr lang="en-US" altLang="zh-CN" dirty="0">
                <a:latin typeface="Times New Roman" panose="02020603050405020304" pitchFamily="18" charset="0"/>
              </a:rPr>
              <a:t> Normal University</a:t>
            </a:r>
          </a:p>
        </p:txBody>
      </p:sp>
      <p:sp>
        <p:nvSpPr>
          <p:cNvPr id="24" name="Rectangle 3">
            <a:extLst>
              <a:ext uri="{FF2B5EF4-FFF2-40B4-BE49-F238E27FC236}">
                <a16:creationId xmlns:a16="http://schemas.microsoft.com/office/drawing/2014/main" xmlns="" id="{3F7DD597-7B40-431D-9B2A-0F4CAB6A1E2D}"/>
              </a:ext>
            </a:extLst>
          </p:cNvPr>
          <p:cNvSpPr txBox="1">
            <a:spLocks noChangeArrowheads="1"/>
          </p:cNvSpPr>
          <p:nvPr/>
        </p:nvSpPr>
        <p:spPr>
          <a:xfrm>
            <a:off x="5210354" y="5415217"/>
            <a:ext cx="6981645" cy="1041638"/>
          </a:xfrm>
          <a:prstGeom prst="rect">
            <a:avLst/>
          </a:prstGeom>
          <a:noFill/>
          <a:ln>
            <a:noFill/>
            <a:miter lim="800000"/>
            <a:headEnd/>
            <a:tailEnd/>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dirty="0">
                <a:solidFill>
                  <a:schemeClr val="hlink"/>
                </a:solidFill>
                <a:latin typeface="Times New Roman" panose="02020603050405020304" pitchFamily="18" charset="0"/>
              </a:rPr>
              <a:t>E-mail: </a:t>
            </a:r>
            <a:r>
              <a:rPr lang="fi-FI" altLang="zh-CN" dirty="0">
                <a:solidFill>
                  <a:schemeClr val="hlink"/>
                </a:solidFill>
                <a:latin typeface="Times New Roman" panose="02020603050405020304" pitchFamily="18" charset="0"/>
                <a:hlinkClick r:id="rId5"/>
              </a:rPr>
              <a:t>yx_www0188@sina.com.cn</a:t>
            </a:r>
            <a:endParaRPr lang="en-US" altLang="zh-CN" dirty="0">
              <a:solidFill>
                <a:schemeClr val="hlink"/>
              </a:solidFill>
              <a:latin typeface="Times New Roman" panose="02020603050405020304" pitchFamily="18" charset="0"/>
            </a:endParaRPr>
          </a:p>
          <a:p>
            <a:r>
              <a:rPr lang="en-US" altLang="zh-CN" dirty="0">
                <a:solidFill>
                  <a:schemeClr val="hlink"/>
                </a:solidFill>
                <a:latin typeface="Times New Roman" panose="02020603050405020304" pitchFamily="18" charset="0"/>
              </a:rPr>
              <a:t>Tel</a:t>
            </a:r>
            <a:r>
              <a:rPr lang="fi-FI" altLang="zh-CN" dirty="0">
                <a:solidFill>
                  <a:schemeClr val="hlink"/>
                </a:solidFill>
                <a:latin typeface="Times New Roman" panose="02020603050405020304" pitchFamily="18" charset="0"/>
              </a:rPr>
              <a:t>:</a:t>
            </a:r>
            <a:r>
              <a:rPr lang="en-US" altLang="zh-CN" dirty="0">
                <a:solidFill>
                  <a:schemeClr val="hlink"/>
                </a:solidFill>
                <a:latin typeface="Times New Roman" panose="02020603050405020304" pitchFamily="18" charset="0"/>
              </a:rPr>
              <a:t> </a:t>
            </a:r>
            <a:r>
              <a:rPr lang="en-US" altLang="zh-CN" dirty="0" smtClean="0">
                <a:solidFill>
                  <a:schemeClr val="hlink"/>
                </a:solidFill>
                <a:latin typeface="Times New Roman" panose="02020603050405020304" pitchFamily="18" charset="0"/>
              </a:rPr>
              <a:t>18266336271</a:t>
            </a:r>
            <a:endParaRPr lang="zh-CN" altLang="en-US" dirty="0">
              <a:solidFill>
                <a:schemeClr val="hlink"/>
              </a:solidFill>
              <a:latin typeface="Times New Roman" panose="02020603050405020304" pitchFamily="18" charset="0"/>
            </a:endParaRPr>
          </a:p>
        </p:txBody>
      </p:sp>
    </p:spTree>
    <p:extLst>
      <p:ext uri="{BB962C8B-B14F-4D97-AF65-F5344CB8AC3E}">
        <p14:creationId xmlns:p14="http://schemas.microsoft.com/office/powerpoint/2010/main" xmlns="" val="4248189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additive="base">
                                        <p:cTn id="14" dur="500" fill="hold"/>
                                        <p:tgtEl>
                                          <p:spTgt spid="24"/>
                                        </p:tgtEl>
                                        <p:attrNameLst>
                                          <p:attrName>ppt_x</p:attrName>
                                        </p:attrNameLst>
                                      </p:cBhvr>
                                      <p:tavLst>
                                        <p:tav tm="0">
                                          <p:val>
                                            <p:strVal val="#ppt_x"/>
                                          </p:val>
                                        </p:tav>
                                        <p:tav tm="100000">
                                          <p:val>
                                            <p:strVal val="#ppt_x"/>
                                          </p:val>
                                        </p:tav>
                                      </p:tavLst>
                                    </p:anim>
                                    <p:anim calcmode="lin" valueType="num">
                                      <p:cBhvr additive="base">
                                        <p:cTn id="15"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10</a:t>
            </a:fld>
            <a:endParaRPr lang="zh-CN" altLang="en-US"/>
          </a:p>
        </p:txBody>
      </p:sp>
      <p:sp>
        <p:nvSpPr>
          <p:cNvPr id="2" name="标题 1"/>
          <p:cNvSpPr>
            <a:spLocks noGrp="1"/>
          </p:cNvSpPr>
          <p:nvPr>
            <p:ph type="title"/>
          </p:nvPr>
        </p:nvSpPr>
        <p:spPr>
          <a:xfrm>
            <a:off x="876400" y="270627"/>
            <a:ext cx="6443600" cy="811144"/>
          </a:xfrm>
        </p:spPr>
        <p:txBody>
          <a:bodyPr>
            <a:normAutofit fontScale="90000"/>
          </a:bodyPr>
          <a:lstStyle/>
          <a:p>
            <a:pPr>
              <a:lnSpc>
                <a:spcPct val="130000"/>
              </a:lnSpc>
            </a:pPr>
            <a:r>
              <a:rPr lang="zh-CN" altLang="en-US" dirty="0">
                <a:latin typeface="Times New Roman" panose="02020603050405020304" pitchFamily="18" charset="0"/>
              </a:rPr>
              <a:t>3. </a:t>
            </a:r>
            <a:r>
              <a:rPr lang="en-US" altLang="zh-CN" dirty="0">
                <a:latin typeface="Times New Roman" panose="02020603050405020304" pitchFamily="18" charset="0"/>
              </a:rPr>
              <a:t>What is AI?</a:t>
            </a:r>
            <a:endParaRPr lang="zh-CN" altLang="en-US" dirty="0"/>
          </a:p>
        </p:txBody>
      </p:sp>
      <p:sp>
        <p:nvSpPr>
          <p:cNvPr id="5" name="日期占位符 4"/>
          <p:cNvSpPr>
            <a:spLocks noGrp="1"/>
          </p:cNvSpPr>
          <p:nvPr>
            <p:ph type="dt" sz="half" idx="10"/>
          </p:nvPr>
        </p:nvSpPr>
        <p:spPr/>
        <p:txBody>
          <a:bodyPr/>
          <a:lstStyle/>
          <a:p>
            <a:fld id="{608A0DA7-4859-40C7-919A-606CBDF7749A}" type="datetime1">
              <a:rPr lang="zh-CN" altLang="en-US" smtClean="0"/>
              <a:pPr/>
              <a:t>2020/9/21</a:t>
            </a:fld>
            <a:endParaRPr lang="zh-CN" altLang="en-US"/>
          </a:p>
        </p:txBody>
      </p:sp>
      <p:sp>
        <p:nvSpPr>
          <p:cNvPr id="8" name="Rectangle 2051">
            <a:extLst>
              <a:ext uri="{FF2B5EF4-FFF2-40B4-BE49-F238E27FC236}">
                <a16:creationId xmlns:a16="http://schemas.microsoft.com/office/drawing/2014/main" xmlns="" id="{59F36677-4AAE-48D9-934B-D43D7B7EF127}"/>
              </a:ext>
            </a:extLst>
          </p:cNvPr>
          <p:cNvSpPr txBox="1">
            <a:spLocks noChangeArrowheads="1"/>
          </p:cNvSpPr>
          <p:nvPr/>
        </p:nvSpPr>
        <p:spPr>
          <a:xfrm>
            <a:off x="1344000" y="1434354"/>
            <a:ext cx="9360000" cy="35786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b="1" dirty="0">
                <a:solidFill>
                  <a:srgbClr val="FF0000"/>
                </a:solidFill>
                <a:latin typeface="Times New Roman" panose="02020603050405020304" pitchFamily="18" charset="0"/>
                <a:ea typeface="Arial Unicode MS" pitchFamily="34" charset="-122"/>
              </a:rPr>
              <a:t>Definition one</a:t>
            </a:r>
            <a:r>
              <a:rPr lang="en-US" altLang="zh-CN" dirty="0">
                <a:latin typeface="Times New Roman" panose="02020603050405020304" pitchFamily="18" charset="0"/>
                <a:ea typeface="Arial Unicode MS" pitchFamily="34" charset="-122"/>
              </a:rPr>
              <a:t>: </a:t>
            </a:r>
          </a:p>
          <a:p>
            <a:pPr marL="0" indent="0">
              <a:buNone/>
            </a:pPr>
            <a:r>
              <a:rPr lang="zh-CN" altLang="zh-CN" b="1" dirty="0">
                <a:latin typeface="Times New Roman" panose="02020603050405020304" pitchFamily="18" charset="0"/>
                <a:ea typeface="Arial Unicode MS" pitchFamily="34" charset="-122"/>
              </a:rPr>
              <a:t>AI is the science and engineering of making intelligent machines, especially intelligent computer programs.</a:t>
            </a:r>
            <a:r>
              <a:rPr lang="zh-CN" altLang="zh-CN" dirty="0">
                <a:latin typeface="Times New Roman" panose="02020603050405020304" pitchFamily="18" charset="0"/>
                <a:ea typeface="Arial Unicode MS" pitchFamily="34" charset="-122"/>
              </a:rPr>
              <a:t> It is related to the similar task of using computers to understand human intelligence, but </a:t>
            </a:r>
            <a:r>
              <a:rPr lang="zh-CN" altLang="zh-CN" b="1" dirty="0">
                <a:latin typeface="Times New Roman" panose="02020603050405020304" pitchFamily="18" charset="0"/>
                <a:ea typeface="Arial Unicode MS" pitchFamily="34" charset="-122"/>
              </a:rPr>
              <a:t>AI does not have to confine itself to methods that are biologically observable.</a:t>
            </a:r>
            <a:r>
              <a:rPr lang="en-US" altLang="zh-CN" dirty="0">
                <a:latin typeface="Times New Roman" panose="02020603050405020304" pitchFamily="18" charset="0"/>
              </a:rPr>
              <a:t>                          </a:t>
            </a:r>
          </a:p>
          <a:p>
            <a:pPr marL="0" indent="0">
              <a:buNone/>
            </a:pPr>
            <a:r>
              <a:rPr lang="en-US" altLang="zh-CN" dirty="0">
                <a:latin typeface="Times New Roman" panose="02020603050405020304" pitchFamily="18" charset="0"/>
              </a:rPr>
              <a:t>                                      --John McCarthy @ Stanford University </a:t>
            </a:r>
            <a:endParaRPr lang="zh-CN" altLang="en-US" dirty="0">
              <a:latin typeface="Times New Roman" panose="02020603050405020304" pitchFamily="18" charset="0"/>
            </a:endParaRPr>
          </a:p>
        </p:txBody>
      </p:sp>
    </p:spTree>
    <p:extLst>
      <p:ext uri="{BB962C8B-B14F-4D97-AF65-F5344CB8AC3E}">
        <p14:creationId xmlns:p14="http://schemas.microsoft.com/office/powerpoint/2010/main" xmlns="" val="77858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11</a:t>
            </a:fld>
            <a:endParaRPr lang="zh-CN" altLang="en-US"/>
          </a:p>
        </p:txBody>
      </p:sp>
      <p:sp>
        <p:nvSpPr>
          <p:cNvPr id="2" name="标题 1"/>
          <p:cNvSpPr>
            <a:spLocks noGrp="1"/>
          </p:cNvSpPr>
          <p:nvPr>
            <p:ph type="title"/>
          </p:nvPr>
        </p:nvSpPr>
        <p:spPr>
          <a:xfrm>
            <a:off x="876400" y="270627"/>
            <a:ext cx="6443600" cy="811144"/>
          </a:xfrm>
        </p:spPr>
        <p:txBody>
          <a:bodyPr>
            <a:normAutofit fontScale="90000"/>
          </a:bodyPr>
          <a:lstStyle/>
          <a:p>
            <a:pPr>
              <a:lnSpc>
                <a:spcPct val="130000"/>
              </a:lnSpc>
            </a:pPr>
            <a:r>
              <a:rPr lang="zh-CN" altLang="en-US" dirty="0">
                <a:latin typeface="Times New Roman" panose="02020603050405020304" pitchFamily="18" charset="0"/>
              </a:rPr>
              <a:t>3. </a:t>
            </a:r>
            <a:r>
              <a:rPr lang="en-US" altLang="zh-CN" dirty="0">
                <a:latin typeface="Times New Roman" panose="02020603050405020304" pitchFamily="18" charset="0"/>
              </a:rPr>
              <a:t>What is AI?</a:t>
            </a:r>
            <a:endParaRPr lang="zh-CN" altLang="en-US" dirty="0"/>
          </a:p>
        </p:txBody>
      </p:sp>
      <p:sp>
        <p:nvSpPr>
          <p:cNvPr id="5" name="日期占位符 4"/>
          <p:cNvSpPr>
            <a:spLocks noGrp="1"/>
          </p:cNvSpPr>
          <p:nvPr>
            <p:ph type="dt" sz="half" idx="10"/>
          </p:nvPr>
        </p:nvSpPr>
        <p:spPr/>
        <p:txBody>
          <a:bodyPr/>
          <a:lstStyle/>
          <a:p>
            <a:fld id="{608A0DA7-4859-40C7-919A-606CBDF7749A}" type="datetime1">
              <a:rPr lang="zh-CN" altLang="en-US" smtClean="0"/>
              <a:pPr/>
              <a:t>2020/9/21</a:t>
            </a:fld>
            <a:endParaRPr lang="zh-CN" altLang="en-US"/>
          </a:p>
        </p:txBody>
      </p:sp>
      <p:sp>
        <p:nvSpPr>
          <p:cNvPr id="7" name="Rectangle 3">
            <a:extLst>
              <a:ext uri="{FF2B5EF4-FFF2-40B4-BE49-F238E27FC236}">
                <a16:creationId xmlns:a16="http://schemas.microsoft.com/office/drawing/2014/main" xmlns="" id="{BBA433DD-391A-4A78-9FBB-3F0F07019856}"/>
              </a:ext>
            </a:extLst>
          </p:cNvPr>
          <p:cNvSpPr txBox="1">
            <a:spLocks noChangeArrowheads="1"/>
          </p:cNvSpPr>
          <p:nvPr/>
        </p:nvSpPr>
        <p:spPr>
          <a:xfrm>
            <a:off x="757700" y="1557000"/>
            <a:ext cx="106956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ltLang="zh-CN" b="1" dirty="0">
                <a:solidFill>
                  <a:srgbClr val="FF0000"/>
                </a:solidFill>
                <a:latin typeface="Times New Roman" panose="02020603050405020304" pitchFamily="18" charset="0"/>
                <a:ea typeface="Arial Unicode MS" pitchFamily="34" charset="-122"/>
              </a:rPr>
              <a:t>Definition two: </a:t>
            </a:r>
            <a:r>
              <a:rPr lang="en-US" altLang="zh-CN" dirty="0">
                <a:latin typeface="Times New Roman" panose="02020603050405020304" pitchFamily="18" charset="0"/>
                <a:cs typeface="Times New Roman" panose="02020603050405020304" pitchFamily="18" charset="0"/>
              </a:rPr>
              <a:t>AI, broadly defined, is concerned with intelligent behavior in artifacts. Intelligent behavior, in turn, involves perception, reasoning, communication, and acting in complex environments.</a:t>
            </a:r>
            <a:r>
              <a:rPr lang="en-US" altLang="zh-CN" dirty="0">
                <a:latin typeface="Times New Roman" panose="02020603050405020304" pitchFamily="18" charset="0"/>
              </a:rPr>
              <a:t> </a:t>
            </a:r>
          </a:p>
          <a:p>
            <a:r>
              <a:rPr lang="en-US" altLang="zh-CN" dirty="0">
                <a:latin typeface="Times New Roman" panose="02020603050405020304" pitchFamily="18" charset="0"/>
              </a:rPr>
              <a:t>Intelligent behavior of artifacts</a:t>
            </a:r>
            <a:endParaRPr lang="fi-FI" altLang="zh-CN" dirty="0">
              <a:latin typeface="Times New Roman" panose="02020603050405020304" pitchFamily="18" charset="0"/>
            </a:endParaRPr>
          </a:p>
          <a:p>
            <a:r>
              <a:rPr lang="en-US" altLang="zh-CN" dirty="0">
                <a:latin typeface="Times New Roman" panose="02020603050405020304" pitchFamily="18" charset="0"/>
              </a:rPr>
              <a:t>‘Intelligent behavior’</a:t>
            </a:r>
            <a:r>
              <a:rPr lang="fi-FI" altLang="zh-CN" dirty="0">
                <a:latin typeface="Times New Roman" panose="02020603050405020304" pitchFamily="18" charset="0"/>
              </a:rPr>
              <a:t> involves</a:t>
            </a:r>
            <a:endParaRPr lang="en-US" altLang="zh-CN" dirty="0">
              <a:latin typeface="Times New Roman" panose="02020603050405020304" pitchFamily="18" charset="0"/>
            </a:endParaRPr>
          </a:p>
          <a:p>
            <a:pPr lvl="1"/>
            <a:r>
              <a:rPr lang="en-US" altLang="zh-CN" dirty="0">
                <a:latin typeface="Times New Roman" panose="02020603050405020304" pitchFamily="18" charset="0"/>
              </a:rPr>
              <a:t>perception</a:t>
            </a:r>
          </a:p>
          <a:p>
            <a:pPr lvl="1"/>
            <a:r>
              <a:rPr lang="en-US" altLang="zh-CN" dirty="0">
                <a:latin typeface="Times New Roman" panose="02020603050405020304" pitchFamily="18" charset="0"/>
              </a:rPr>
              <a:t>reasoning</a:t>
            </a:r>
          </a:p>
          <a:p>
            <a:pPr lvl="1"/>
            <a:r>
              <a:rPr lang="en-US" altLang="zh-CN" dirty="0">
                <a:latin typeface="Times New Roman" panose="02020603050405020304" pitchFamily="18" charset="0"/>
              </a:rPr>
              <a:t>learning</a:t>
            </a:r>
          </a:p>
          <a:p>
            <a:pPr lvl="1"/>
            <a:r>
              <a:rPr lang="en-US" altLang="zh-CN" dirty="0">
                <a:latin typeface="Times New Roman" panose="02020603050405020304" pitchFamily="18" charset="0"/>
              </a:rPr>
              <a:t>communicating</a:t>
            </a:r>
          </a:p>
          <a:p>
            <a:r>
              <a:rPr lang="en-US" altLang="zh-CN" dirty="0">
                <a:latin typeface="Times New Roman" panose="02020603050405020304" pitchFamily="18" charset="0"/>
              </a:rPr>
              <a:t>acting  in a complex environment</a:t>
            </a:r>
            <a:r>
              <a:rPr lang="en-US" altLang="zh-CN" dirty="0">
                <a:solidFill>
                  <a:srgbClr val="FF0000"/>
                </a:solidFill>
                <a:latin typeface="Times New Roman" panose="02020603050405020304" pitchFamily="18" charset="0"/>
                <a:ea typeface="Arial Unicode MS" pitchFamily="34" charset="-122"/>
              </a:rPr>
              <a:t>:</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106712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animEffect transition="in" filter="fade">
                                      <p:cBhvr>
                                        <p:cTn id="26" dur="1000"/>
                                        <p:tgtEl>
                                          <p:spTgt spid="7">
                                            <p:txEl>
                                              <p:pRg st="3" end="3"/>
                                            </p:txEl>
                                          </p:spTgt>
                                        </p:tgtEl>
                                      </p:cBhvr>
                                    </p:animEffect>
                                    <p:anim calcmode="lin" valueType="num">
                                      <p:cBhvr>
                                        <p:cTn id="27"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7">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Effect transition="in" filter="fade">
                                      <p:cBhvr>
                                        <p:cTn id="31" dur="1000"/>
                                        <p:tgtEl>
                                          <p:spTgt spid="7">
                                            <p:txEl>
                                              <p:pRg st="4" end="4"/>
                                            </p:txEl>
                                          </p:spTgt>
                                        </p:tgtEl>
                                      </p:cBhvr>
                                    </p:animEffect>
                                    <p:anim calcmode="lin" valueType="num">
                                      <p:cBhvr>
                                        <p:cTn id="32"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7">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7">
                                            <p:txEl>
                                              <p:pRg st="5" end="5"/>
                                            </p:txEl>
                                          </p:spTgt>
                                        </p:tgtEl>
                                        <p:attrNameLst>
                                          <p:attrName>style.visibility</p:attrName>
                                        </p:attrNameLst>
                                      </p:cBhvr>
                                      <p:to>
                                        <p:strVal val="visible"/>
                                      </p:to>
                                    </p:set>
                                    <p:animEffect transition="in" filter="fade">
                                      <p:cBhvr>
                                        <p:cTn id="36" dur="1000"/>
                                        <p:tgtEl>
                                          <p:spTgt spid="7">
                                            <p:txEl>
                                              <p:pRg st="5" end="5"/>
                                            </p:txEl>
                                          </p:spTgt>
                                        </p:tgtEl>
                                      </p:cBhvr>
                                    </p:animEffect>
                                    <p:anim calcmode="lin" valueType="num">
                                      <p:cBhvr>
                                        <p:cTn id="37"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7">
                                            <p:txEl>
                                              <p:pRg st="5" end="5"/>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7">
                                            <p:txEl>
                                              <p:pRg st="6" end="6"/>
                                            </p:txEl>
                                          </p:spTgt>
                                        </p:tgtEl>
                                        <p:attrNameLst>
                                          <p:attrName>style.visibility</p:attrName>
                                        </p:attrNameLst>
                                      </p:cBhvr>
                                      <p:to>
                                        <p:strVal val="visible"/>
                                      </p:to>
                                    </p:set>
                                    <p:animEffect transition="in" filter="fade">
                                      <p:cBhvr>
                                        <p:cTn id="41" dur="1000"/>
                                        <p:tgtEl>
                                          <p:spTgt spid="7">
                                            <p:txEl>
                                              <p:pRg st="6" end="6"/>
                                            </p:txEl>
                                          </p:spTgt>
                                        </p:tgtEl>
                                      </p:cBhvr>
                                    </p:animEffect>
                                    <p:anim calcmode="lin" valueType="num">
                                      <p:cBhvr>
                                        <p:cTn id="42" dur="10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7">
                                            <p:txEl>
                                              <p:pRg st="7" end="7"/>
                                            </p:txEl>
                                          </p:spTgt>
                                        </p:tgtEl>
                                        <p:attrNameLst>
                                          <p:attrName>style.visibility</p:attrName>
                                        </p:attrNameLst>
                                      </p:cBhvr>
                                      <p:to>
                                        <p:strVal val="visible"/>
                                      </p:to>
                                    </p:set>
                                    <p:animEffect transition="in" filter="fade">
                                      <p:cBhvr>
                                        <p:cTn id="48" dur="1000"/>
                                        <p:tgtEl>
                                          <p:spTgt spid="7">
                                            <p:txEl>
                                              <p:pRg st="7" end="7"/>
                                            </p:txEl>
                                          </p:spTgt>
                                        </p:tgtEl>
                                      </p:cBhvr>
                                    </p:animEffect>
                                    <p:anim calcmode="lin" valueType="num">
                                      <p:cBhvr>
                                        <p:cTn id="49" dur="1000" fill="hold"/>
                                        <p:tgtEl>
                                          <p:spTgt spid="7">
                                            <p:txEl>
                                              <p:pRg st="7" end="7"/>
                                            </p:txEl>
                                          </p:spTgt>
                                        </p:tgtEl>
                                        <p:attrNameLst>
                                          <p:attrName>ppt_x</p:attrName>
                                        </p:attrNameLst>
                                      </p:cBhvr>
                                      <p:tavLst>
                                        <p:tav tm="0">
                                          <p:val>
                                            <p:strVal val="#ppt_x"/>
                                          </p:val>
                                        </p:tav>
                                        <p:tav tm="100000">
                                          <p:val>
                                            <p:strVal val="#ppt_x"/>
                                          </p:val>
                                        </p:tav>
                                      </p:tavLst>
                                    </p:anim>
                                    <p:anim calcmode="lin" valueType="num">
                                      <p:cBhvr>
                                        <p:cTn id="50" dur="1000" fill="hold"/>
                                        <p:tgtEl>
                                          <p:spTgt spid="7">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12</a:t>
            </a:fld>
            <a:endParaRPr lang="zh-CN" altLang="en-US"/>
          </a:p>
        </p:txBody>
      </p:sp>
      <p:sp>
        <p:nvSpPr>
          <p:cNvPr id="2" name="标题 1"/>
          <p:cNvSpPr>
            <a:spLocks noGrp="1"/>
          </p:cNvSpPr>
          <p:nvPr>
            <p:ph type="title"/>
          </p:nvPr>
        </p:nvSpPr>
        <p:spPr>
          <a:xfrm>
            <a:off x="876400" y="270627"/>
            <a:ext cx="6443600" cy="811144"/>
          </a:xfrm>
        </p:spPr>
        <p:txBody>
          <a:bodyPr>
            <a:normAutofit fontScale="90000"/>
          </a:bodyPr>
          <a:lstStyle/>
          <a:p>
            <a:pPr>
              <a:lnSpc>
                <a:spcPct val="130000"/>
              </a:lnSpc>
            </a:pPr>
            <a:r>
              <a:rPr lang="en-US" altLang="zh-CN" dirty="0">
                <a:latin typeface="Times New Roman" panose="02020603050405020304" pitchFamily="18" charset="0"/>
              </a:rPr>
              <a:t>4. Goals of AI</a:t>
            </a:r>
            <a:endParaRPr lang="zh-CN" altLang="en-US" dirty="0"/>
          </a:p>
        </p:txBody>
      </p:sp>
      <p:sp>
        <p:nvSpPr>
          <p:cNvPr id="5" name="日期占位符 4"/>
          <p:cNvSpPr>
            <a:spLocks noGrp="1"/>
          </p:cNvSpPr>
          <p:nvPr>
            <p:ph type="dt" sz="half" idx="10"/>
          </p:nvPr>
        </p:nvSpPr>
        <p:spPr/>
        <p:txBody>
          <a:bodyPr/>
          <a:lstStyle/>
          <a:p>
            <a:fld id="{608A0DA7-4859-40C7-919A-606CBDF7749A}" type="datetime1">
              <a:rPr lang="zh-CN" altLang="en-US" smtClean="0"/>
              <a:pPr/>
              <a:t>2020/9/21</a:t>
            </a:fld>
            <a:endParaRPr lang="zh-CN" altLang="en-US"/>
          </a:p>
        </p:txBody>
      </p:sp>
      <p:sp>
        <p:nvSpPr>
          <p:cNvPr id="8" name="Rectangle 3">
            <a:extLst>
              <a:ext uri="{FF2B5EF4-FFF2-40B4-BE49-F238E27FC236}">
                <a16:creationId xmlns:a16="http://schemas.microsoft.com/office/drawing/2014/main" xmlns="" id="{662CD82D-A543-4D82-90DF-EC9EC6976DBC}"/>
              </a:ext>
            </a:extLst>
          </p:cNvPr>
          <p:cNvSpPr txBox="1">
            <a:spLocks noChangeArrowheads="1"/>
          </p:cNvSpPr>
          <p:nvPr/>
        </p:nvSpPr>
        <p:spPr>
          <a:xfrm>
            <a:off x="1848000" y="1629000"/>
            <a:ext cx="9305312"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Engineering goal</a:t>
            </a:r>
          </a:p>
          <a:p>
            <a:pPr lvl="1"/>
            <a:r>
              <a:rPr lang="en-US" altLang="zh-CN" dirty="0">
                <a:latin typeface="Times New Roman" panose="02020603050405020304" pitchFamily="18" charset="0"/>
              </a:rPr>
              <a:t>development of machines with intelligent behavior</a:t>
            </a:r>
          </a:p>
          <a:p>
            <a:pPr lvl="1"/>
            <a:r>
              <a:rPr lang="en-US" altLang="zh-CN" dirty="0">
                <a:latin typeface="Times New Roman" panose="02020603050405020304" pitchFamily="18" charset="0"/>
              </a:rPr>
              <a:t>(at least) ‘as good as humans’</a:t>
            </a:r>
          </a:p>
          <a:p>
            <a:r>
              <a:rPr lang="en-US" altLang="zh-CN" dirty="0">
                <a:latin typeface="Times New Roman" panose="02020603050405020304" pitchFamily="18" charset="0"/>
              </a:rPr>
              <a:t>Scientific goal</a:t>
            </a:r>
          </a:p>
          <a:p>
            <a:pPr lvl="1"/>
            <a:r>
              <a:rPr lang="en-US" altLang="zh-CN" dirty="0">
                <a:latin typeface="Times New Roman" panose="02020603050405020304" pitchFamily="18" charset="0"/>
              </a:rPr>
              <a:t>understanding intelligent behavior (wherever it occurs)</a:t>
            </a:r>
          </a:p>
          <a:p>
            <a:r>
              <a:rPr lang="en-US" altLang="zh-CN" dirty="0">
                <a:latin typeface="Times New Roman" panose="02020603050405020304" pitchFamily="18" charset="0"/>
              </a:rPr>
              <a:t>Book: engineering goal</a:t>
            </a:r>
          </a:p>
        </p:txBody>
      </p:sp>
    </p:spTree>
    <p:extLst>
      <p:ext uri="{BB962C8B-B14F-4D97-AF65-F5344CB8AC3E}">
        <p14:creationId xmlns:p14="http://schemas.microsoft.com/office/powerpoint/2010/main" xmlns="" val="193184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8">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13</a:t>
            </a:fld>
            <a:endParaRPr lang="zh-CN" altLang="en-US"/>
          </a:p>
        </p:txBody>
      </p:sp>
      <p:sp>
        <p:nvSpPr>
          <p:cNvPr id="2" name="标题 1"/>
          <p:cNvSpPr>
            <a:spLocks noGrp="1"/>
          </p:cNvSpPr>
          <p:nvPr>
            <p:ph type="title"/>
          </p:nvPr>
        </p:nvSpPr>
        <p:spPr>
          <a:xfrm>
            <a:off x="876400" y="270627"/>
            <a:ext cx="6443600" cy="811144"/>
          </a:xfrm>
        </p:spPr>
        <p:txBody>
          <a:bodyPr>
            <a:normAutofit fontScale="90000"/>
          </a:bodyPr>
          <a:lstStyle/>
          <a:p>
            <a:pPr>
              <a:lnSpc>
                <a:spcPct val="130000"/>
              </a:lnSpc>
            </a:pPr>
            <a:r>
              <a:rPr lang="en-US" altLang="zh-CN" dirty="0">
                <a:latin typeface="Times New Roman" panose="02020603050405020304" pitchFamily="18" charset="0"/>
              </a:rPr>
              <a:t>5. Can machines think?</a:t>
            </a:r>
            <a:endParaRPr lang="zh-CN" altLang="en-US" dirty="0"/>
          </a:p>
        </p:txBody>
      </p:sp>
      <p:sp>
        <p:nvSpPr>
          <p:cNvPr id="5" name="日期占位符 4"/>
          <p:cNvSpPr>
            <a:spLocks noGrp="1"/>
          </p:cNvSpPr>
          <p:nvPr>
            <p:ph type="dt" sz="half" idx="10"/>
          </p:nvPr>
        </p:nvSpPr>
        <p:spPr/>
        <p:txBody>
          <a:bodyPr/>
          <a:lstStyle/>
          <a:p>
            <a:fld id="{608A0DA7-4859-40C7-919A-606CBDF7749A}" type="datetime1">
              <a:rPr lang="zh-CN" altLang="en-US" smtClean="0"/>
              <a:pPr/>
              <a:t>2020/9/21</a:t>
            </a:fld>
            <a:endParaRPr lang="zh-CN" altLang="en-US"/>
          </a:p>
        </p:txBody>
      </p:sp>
      <p:sp>
        <p:nvSpPr>
          <p:cNvPr id="7" name="Rectangle 3">
            <a:extLst>
              <a:ext uri="{FF2B5EF4-FFF2-40B4-BE49-F238E27FC236}">
                <a16:creationId xmlns:a16="http://schemas.microsoft.com/office/drawing/2014/main" xmlns="" id="{58CE0DFA-2A32-4E81-A7F4-837A45A5B674}"/>
              </a:ext>
            </a:extLst>
          </p:cNvPr>
          <p:cNvSpPr txBox="1">
            <a:spLocks noChangeArrowheads="1"/>
          </p:cNvSpPr>
          <p:nvPr/>
        </p:nvSpPr>
        <p:spPr>
          <a:xfrm>
            <a:off x="1776000" y="1687316"/>
            <a:ext cx="9576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Turing 1950</a:t>
            </a:r>
          </a:p>
          <a:p>
            <a:pPr lvl="1"/>
            <a:r>
              <a:rPr lang="en-US" altLang="zh-CN" dirty="0">
                <a:latin typeface="Times New Roman" panose="02020603050405020304" pitchFamily="18" charset="0"/>
              </a:rPr>
              <a:t>answer depends on what one means by the words </a:t>
            </a:r>
            <a:r>
              <a:rPr lang="en-US" altLang="zh-CN" i="1" dirty="0">
                <a:latin typeface="Times New Roman" panose="02020603050405020304" pitchFamily="18" charset="0"/>
              </a:rPr>
              <a:t>machine</a:t>
            </a:r>
            <a:r>
              <a:rPr lang="en-US" altLang="zh-CN" dirty="0">
                <a:latin typeface="Times New Roman" panose="02020603050405020304" pitchFamily="18" charset="0"/>
              </a:rPr>
              <a:t> and </a:t>
            </a:r>
            <a:r>
              <a:rPr lang="en-US" altLang="zh-CN" i="1" dirty="0">
                <a:latin typeface="Times New Roman" panose="02020603050405020304" pitchFamily="18" charset="0"/>
              </a:rPr>
              <a:t>think</a:t>
            </a:r>
          </a:p>
          <a:p>
            <a:pPr lvl="1"/>
            <a:r>
              <a:rPr lang="fi-FI" altLang="zh-CN" dirty="0">
                <a:latin typeface="Times New Roman" panose="02020603050405020304" pitchFamily="18" charset="0"/>
              </a:rPr>
              <a:t>Nilsson: </a:t>
            </a:r>
            <a:r>
              <a:rPr lang="en-US" altLang="zh-CN" dirty="0">
                <a:latin typeface="Times New Roman" panose="02020603050405020304" pitchFamily="18" charset="0"/>
              </a:rPr>
              <a:t>also the word ‘</a:t>
            </a:r>
            <a:r>
              <a:rPr lang="en-US" altLang="zh-CN" i="1" dirty="0">
                <a:latin typeface="Times New Roman" panose="02020603050405020304" pitchFamily="18" charset="0"/>
              </a:rPr>
              <a:t>can’ </a:t>
            </a:r>
            <a:r>
              <a:rPr lang="en-US" altLang="zh-CN" dirty="0">
                <a:latin typeface="Times New Roman" panose="02020603050405020304" pitchFamily="18" charset="0"/>
              </a:rPr>
              <a:t>matters</a:t>
            </a:r>
          </a:p>
          <a:p>
            <a:r>
              <a:rPr lang="en-US" altLang="zh-CN" dirty="0">
                <a:latin typeface="Times New Roman" panose="02020603050405020304" pitchFamily="18" charset="0"/>
              </a:rPr>
              <a:t>What do we mean with ‘can’?</a:t>
            </a:r>
          </a:p>
          <a:p>
            <a:pPr lvl="1"/>
            <a:r>
              <a:rPr lang="en-US" altLang="zh-CN" dirty="0">
                <a:latin typeface="Times New Roman" panose="02020603050405020304" pitchFamily="18" charset="0"/>
              </a:rPr>
              <a:t>someday or now?</a:t>
            </a:r>
          </a:p>
          <a:p>
            <a:pPr lvl="1"/>
            <a:r>
              <a:rPr lang="en-US" altLang="zh-CN" dirty="0">
                <a:latin typeface="Times New Roman" panose="02020603050405020304" pitchFamily="18" charset="0"/>
              </a:rPr>
              <a:t>in principle or in practice?</a:t>
            </a:r>
          </a:p>
          <a:p>
            <a:pPr lvl="1"/>
            <a:r>
              <a:rPr lang="en-US" altLang="zh-CN" dirty="0">
                <a:latin typeface="Times New Roman" panose="02020603050405020304" pitchFamily="18" charset="0"/>
              </a:rPr>
              <a:t>no examples of a thinking machine yet!</a:t>
            </a:r>
          </a:p>
        </p:txBody>
      </p:sp>
    </p:spTree>
    <p:extLst>
      <p:ext uri="{BB962C8B-B14F-4D97-AF65-F5344CB8AC3E}">
        <p14:creationId xmlns:p14="http://schemas.microsoft.com/office/powerpoint/2010/main" xmlns="" val="2216141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0A068FB-A5BD-4196-B243-4F470BC5B7E2}"/>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Why can’t it think?</a:t>
            </a:r>
            <a:endParaRPr lang="zh-CN" altLang="en-US" dirty="0"/>
          </a:p>
        </p:txBody>
      </p:sp>
      <p:sp>
        <p:nvSpPr>
          <p:cNvPr id="3" name="日期占位符 2">
            <a:extLst>
              <a:ext uri="{FF2B5EF4-FFF2-40B4-BE49-F238E27FC236}">
                <a16:creationId xmlns:a16="http://schemas.microsoft.com/office/drawing/2014/main" xmlns="" id="{2A31F349-069F-4378-9E7D-CF35A5410D8D}"/>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0F0792F7-281F-4D7F-8244-EC159DC32064}"/>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C4570E48-BE1A-401B-AC80-D146601B48B9}"/>
              </a:ext>
            </a:extLst>
          </p:cNvPr>
          <p:cNvSpPr>
            <a:spLocks noGrp="1"/>
          </p:cNvSpPr>
          <p:nvPr>
            <p:ph type="sldNum" sz="quarter" idx="12"/>
          </p:nvPr>
        </p:nvSpPr>
        <p:spPr/>
        <p:txBody>
          <a:bodyPr/>
          <a:lstStyle/>
          <a:p>
            <a:fld id="{E60F2D4F-2241-454B-AF5D-961C997CB3BA}" type="slidenum">
              <a:rPr lang="zh-CN" altLang="en-US" smtClean="0"/>
              <a:pPr/>
              <a:t>14</a:t>
            </a:fld>
            <a:endParaRPr lang="zh-CN" altLang="en-US"/>
          </a:p>
        </p:txBody>
      </p:sp>
      <p:sp>
        <p:nvSpPr>
          <p:cNvPr id="6" name="Rectangle 3">
            <a:extLst>
              <a:ext uri="{FF2B5EF4-FFF2-40B4-BE49-F238E27FC236}">
                <a16:creationId xmlns:a16="http://schemas.microsoft.com/office/drawing/2014/main" xmlns="" id="{59E29EFC-B1E4-4A85-963C-5AB38191A468}"/>
              </a:ext>
            </a:extLst>
          </p:cNvPr>
          <p:cNvSpPr txBox="1">
            <a:spLocks noChangeArrowheads="1"/>
          </p:cNvSpPr>
          <p:nvPr/>
        </p:nvSpPr>
        <p:spPr>
          <a:xfrm>
            <a:off x="1776001" y="1773000"/>
            <a:ext cx="8928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Too complex to design and build</a:t>
            </a:r>
          </a:p>
          <a:p>
            <a:r>
              <a:rPr lang="en-US" altLang="zh-CN" dirty="0">
                <a:latin typeface="Times New Roman" panose="02020603050405020304" pitchFamily="18" charset="0"/>
              </a:rPr>
              <a:t>Analogy: global weather</a:t>
            </a:r>
          </a:p>
          <a:p>
            <a:pPr lvl="1"/>
            <a:r>
              <a:rPr lang="en-US" altLang="zh-CN" dirty="0">
                <a:latin typeface="Times New Roman" panose="02020603050405020304" pitchFamily="18" charset="0"/>
              </a:rPr>
              <a:t>even if we knew ‘everything’ about weather</a:t>
            </a:r>
          </a:p>
          <a:p>
            <a:pPr lvl="1"/>
            <a:r>
              <a:rPr lang="en-US" altLang="zh-CN" dirty="0">
                <a:latin typeface="Times New Roman" panose="02020603050405020304" pitchFamily="18" charset="0"/>
              </a:rPr>
              <a:t>this ‘everything’ not enough to </a:t>
            </a:r>
            <a:r>
              <a:rPr lang="en-US" altLang="zh-CN" dirty="0" err="1">
                <a:latin typeface="Times New Roman" panose="02020603050405020304" pitchFamily="18" charset="0"/>
              </a:rPr>
              <a:t>to</a:t>
            </a:r>
            <a:r>
              <a:rPr lang="en-US" altLang="zh-CN" dirty="0">
                <a:latin typeface="Times New Roman" panose="02020603050405020304" pitchFamily="18" charset="0"/>
              </a:rPr>
              <a:t> duplicate weather artificially</a:t>
            </a:r>
          </a:p>
          <a:p>
            <a:pPr lvl="1"/>
            <a:r>
              <a:rPr lang="en-US" altLang="zh-CN" dirty="0">
                <a:latin typeface="Times New Roman" panose="02020603050405020304" pitchFamily="18" charset="0"/>
              </a:rPr>
              <a:t>we need as complex system as ‘weather’ itself</a:t>
            </a:r>
          </a:p>
          <a:p>
            <a:r>
              <a:rPr lang="en-US" altLang="zh-CN" dirty="0">
                <a:latin typeface="Times New Roman" panose="02020603050405020304" pitchFamily="18" charset="0"/>
              </a:rPr>
              <a:t>Can intelligence exist apart its embodiment</a:t>
            </a:r>
            <a:r>
              <a:rPr lang="fi-FI" altLang="zh-CN" dirty="0">
                <a:latin typeface="Times New Roman" panose="02020603050405020304" pitchFamily="18" charset="0"/>
              </a:rPr>
              <a:t> (i.e. a human)</a:t>
            </a:r>
            <a:r>
              <a:rPr lang="en-US" altLang="zh-CN" dirty="0">
                <a:latin typeface="Times New Roman" panose="02020603050405020304" pitchFamily="18" charset="0"/>
              </a:rPr>
              <a:t>?</a:t>
            </a:r>
          </a:p>
        </p:txBody>
      </p:sp>
    </p:spTree>
    <p:extLst>
      <p:ext uri="{BB962C8B-B14F-4D97-AF65-F5344CB8AC3E}">
        <p14:creationId xmlns:p14="http://schemas.microsoft.com/office/powerpoint/2010/main" xmlns="" val="2997988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A18F332-52CE-4D38-9C24-82572B16A2F3}"/>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What’s a machine?</a:t>
            </a:r>
            <a:endParaRPr lang="zh-CN" altLang="en-US" dirty="0"/>
          </a:p>
        </p:txBody>
      </p:sp>
      <p:sp>
        <p:nvSpPr>
          <p:cNvPr id="3" name="日期占位符 2">
            <a:extLst>
              <a:ext uri="{FF2B5EF4-FFF2-40B4-BE49-F238E27FC236}">
                <a16:creationId xmlns:a16="http://schemas.microsoft.com/office/drawing/2014/main" xmlns="" id="{774CA3A4-0E1B-4381-8096-FDB981F80CE7}"/>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86DFDB4C-929D-405B-8709-841219CAB133}"/>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66A0943B-3BA9-46AE-BCEF-F27FC1795ADE}"/>
              </a:ext>
            </a:extLst>
          </p:cNvPr>
          <p:cNvSpPr>
            <a:spLocks noGrp="1"/>
          </p:cNvSpPr>
          <p:nvPr>
            <p:ph type="sldNum" sz="quarter" idx="12"/>
          </p:nvPr>
        </p:nvSpPr>
        <p:spPr/>
        <p:txBody>
          <a:bodyPr/>
          <a:lstStyle/>
          <a:p>
            <a:fld id="{E60F2D4F-2241-454B-AF5D-961C997CB3BA}" type="slidenum">
              <a:rPr lang="zh-CN" altLang="en-US" smtClean="0"/>
              <a:pPr/>
              <a:t>15</a:t>
            </a:fld>
            <a:endParaRPr lang="zh-CN" altLang="en-US"/>
          </a:p>
        </p:txBody>
      </p:sp>
      <p:sp>
        <p:nvSpPr>
          <p:cNvPr id="6" name="Rectangle 3">
            <a:extLst>
              <a:ext uri="{FF2B5EF4-FFF2-40B4-BE49-F238E27FC236}">
                <a16:creationId xmlns:a16="http://schemas.microsoft.com/office/drawing/2014/main" xmlns="" id="{E8F81205-E9F6-4872-A63A-74F5D1A5DFDC}"/>
              </a:ext>
            </a:extLst>
          </p:cNvPr>
          <p:cNvSpPr txBox="1">
            <a:spLocks noChangeArrowheads="1"/>
          </p:cNvSpPr>
          <p:nvPr/>
        </p:nvSpPr>
        <p:spPr>
          <a:xfrm>
            <a:off x="1920000" y="1485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Gears, steam, oil &amp; steel?</a:t>
            </a:r>
          </a:p>
          <a:p>
            <a:r>
              <a:rPr lang="en-US" altLang="zh-CN" dirty="0">
                <a:latin typeface="Times New Roman" panose="02020603050405020304" pitchFamily="18" charset="0"/>
              </a:rPr>
              <a:t>Computers</a:t>
            </a:r>
          </a:p>
          <a:p>
            <a:r>
              <a:rPr lang="en-US" altLang="zh-CN" dirty="0">
                <a:latin typeface="Times New Roman" panose="02020603050405020304" pitchFamily="18" charset="0"/>
              </a:rPr>
              <a:t>Biological mechanisms</a:t>
            </a:r>
          </a:p>
          <a:p>
            <a:pPr lvl="1"/>
            <a:r>
              <a:rPr lang="fi-FI" altLang="zh-CN" dirty="0">
                <a:latin typeface="Times New Roman" panose="02020603050405020304" pitchFamily="18" charset="0"/>
              </a:rPr>
              <a:t>Is a </a:t>
            </a:r>
            <a:r>
              <a:rPr lang="en-US" altLang="zh-CN" dirty="0">
                <a:latin typeface="Times New Roman" panose="02020603050405020304" pitchFamily="18" charset="0"/>
              </a:rPr>
              <a:t>virus</a:t>
            </a:r>
            <a:r>
              <a:rPr lang="fi-FI" altLang="zh-CN" dirty="0">
                <a:latin typeface="Times New Roman" panose="02020603050405020304" pitchFamily="18" charset="0"/>
              </a:rPr>
              <a:t> a</a:t>
            </a:r>
            <a:r>
              <a:rPr lang="en-US" altLang="zh-CN" dirty="0">
                <a:latin typeface="Times New Roman" panose="02020603050405020304" pitchFamily="18" charset="0"/>
              </a:rPr>
              <a:t> machine?</a:t>
            </a:r>
          </a:p>
          <a:p>
            <a:pPr lvl="1"/>
            <a:r>
              <a:rPr lang="en-US" altLang="zh-CN" dirty="0">
                <a:latin typeface="Times New Roman" panose="02020603050405020304" pitchFamily="18" charset="0"/>
              </a:rPr>
              <a:t>some bacteria genome have been sequenced completely (A,C,G,T)</a:t>
            </a:r>
            <a:endParaRPr lang="fi-FI" altLang="zh-CN" dirty="0">
              <a:latin typeface="Times New Roman" panose="02020603050405020304" pitchFamily="18" charset="0"/>
            </a:endParaRPr>
          </a:p>
          <a:p>
            <a:pPr lvl="2"/>
            <a:r>
              <a:rPr lang="fi-FI" altLang="zh-CN" dirty="0">
                <a:latin typeface="Times New Roman" panose="02020603050405020304" pitchFamily="18" charset="0"/>
              </a:rPr>
              <a:t>about 0.5 Mb of data</a:t>
            </a:r>
          </a:p>
          <a:p>
            <a:pPr lvl="2"/>
            <a:r>
              <a:rPr lang="fi-FI" altLang="zh-CN" dirty="0">
                <a:latin typeface="Times New Roman" panose="02020603050405020304" pitchFamily="18" charset="0"/>
              </a:rPr>
              <a:t>task: given structure, predict functionality</a:t>
            </a:r>
          </a:p>
          <a:p>
            <a:pPr lvl="2"/>
            <a:r>
              <a:rPr lang="fi-FI" altLang="zh-CN" dirty="0">
                <a:latin typeface="Times New Roman" panose="02020603050405020304" pitchFamily="18" charset="0"/>
              </a:rPr>
              <a:t>DNA sequence = blueprints of a machine?</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41748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CFBD814-B569-4511-A392-B8992807F728}"/>
              </a:ext>
            </a:extLst>
          </p:cNvPr>
          <p:cNvSpPr>
            <a:spLocks noGrp="1"/>
          </p:cNvSpPr>
          <p:nvPr>
            <p:ph type="title"/>
          </p:nvPr>
        </p:nvSpPr>
        <p:spPr>
          <a:xfrm>
            <a:off x="865401" y="382479"/>
            <a:ext cx="5446599" cy="596348"/>
          </a:xfrm>
        </p:spPr>
        <p:txBody>
          <a:bodyPr>
            <a:normAutofit fontScale="90000"/>
          </a:bodyPr>
          <a:lstStyle/>
          <a:p>
            <a:r>
              <a:rPr lang="en-US" altLang="zh-CN" dirty="0">
                <a:latin typeface="Times New Roman" panose="02020603050405020304" pitchFamily="18" charset="0"/>
              </a:rPr>
              <a:t>Machines: made of what?</a:t>
            </a:r>
            <a:endParaRPr lang="zh-CN" altLang="en-US" dirty="0"/>
          </a:p>
        </p:txBody>
      </p:sp>
      <p:sp>
        <p:nvSpPr>
          <p:cNvPr id="3" name="日期占位符 2">
            <a:extLst>
              <a:ext uri="{FF2B5EF4-FFF2-40B4-BE49-F238E27FC236}">
                <a16:creationId xmlns:a16="http://schemas.microsoft.com/office/drawing/2014/main" xmlns="" id="{C245D560-B8B0-40D9-94BB-DA480AD7FC8C}"/>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E2A5F3B3-2BAF-48AD-B787-498EBC8D9DFD}"/>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9027E278-0861-4A95-A3A5-33E2A0F9B2F3}"/>
              </a:ext>
            </a:extLst>
          </p:cNvPr>
          <p:cNvSpPr>
            <a:spLocks noGrp="1"/>
          </p:cNvSpPr>
          <p:nvPr>
            <p:ph type="sldNum" sz="quarter" idx="12"/>
          </p:nvPr>
        </p:nvSpPr>
        <p:spPr/>
        <p:txBody>
          <a:bodyPr/>
          <a:lstStyle/>
          <a:p>
            <a:fld id="{E60F2D4F-2241-454B-AF5D-961C997CB3BA}" type="slidenum">
              <a:rPr lang="zh-CN" altLang="en-US" smtClean="0"/>
              <a:pPr/>
              <a:t>16</a:t>
            </a:fld>
            <a:endParaRPr lang="zh-CN" altLang="en-US"/>
          </a:p>
        </p:txBody>
      </p:sp>
      <p:sp>
        <p:nvSpPr>
          <p:cNvPr id="6" name="Rectangle 3">
            <a:extLst>
              <a:ext uri="{FF2B5EF4-FFF2-40B4-BE49-F238E27FC236}">
                <a16:creationId xmlns:a16="http://schemas.microsoft.com/office/drawing/2014/main" xmlns="" id="{B28FD6DD-8BEF-4E84-AD5C-2EBD0CCC520D}"/>
              </a:ext>
            </a:extLst>
          </p:cNvPr>
          <p:cNvSpPr txBox="1">
            <a:spLocks noChangeArrowheads="1"/>
          </p:cNvSpPr>
          <p:nvPr/>
        </p:nvSpPr>
        <p:spPr>
          <a:xfrm>
            <a:off x="2280000" y="1485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dirty="0">
                <a:latin typeface="Times New Roman" panose="02020603050405020304" pitchFamily="18" charset="0"/>
              </a:rPr>
              <a:t>Searle -80</a:t>
            </a:r>
          </a:p>
          <a:p>
            <a:pPr lvl="1"/>
            <a:r>
              <a:rPr lang="fi-FI" altLang="zh-CN" dirty="0">
                <a:latin typeface="Times New Roman" panose="02020603050405020304" pitchFamily="18" charset="0"/>
              </a:rPr>
              <a:t>only special (p</a:t>
            </a:r>
            <a:r>
              <a:rPr lang="en-US" altLang="zh-CN" dirty="0" err="1">
                <a:latin typeface="Times New Roman" panose="02020603050405020304" pitchFamily="18" charset="0"/>
              </a:rPr>
              <a:t>rotein</a:t>
            </a:r>
            <a:r>
              <a:rPr lang="fi-FI" altLang="zh-CN" dirty="0">
                <a:latin typeface="Times New Roman" panose="02020603050405020304" pitchFamily="18" charset="0"/>
              </a:rPr>
              <a:t>)</a:t>
            </a:r>
            <a:r>
              <a:rPr lang="en-US" altLang="zh-CN" dirty="0">
                <a:latin typeface="Times New Roman" panose="02020603050405020304" pitchFamily="18" charset="0"/>
              </a:rPr>
              <a:t> machines can think</a:t>
            </a:r>
          </a:p>
          <a:p>
            <a:pPr lvl="1"/>
            <a:r>
              <a:rPr lang="fi-FI" altLang="zh-CN" dirty="0">
                <a:latin typeface="Times New Roman" panose="02020603050405020304" pitchFamily="18" charset="0"/>
                <a:sym typeface="Wingdings" panose="05000000000000000000" pitchFamily="2" charset="2"/>
              </a:rPr>
              <a:t> s</a:t>
            </a:r>
            <a:r>
              <a:rPr lang="en-US" altLang="zh-CN" dirty="0" err="1">
                <a:latin typeface="Times New Roman" panose="02020603050405020304" pitchFamily="18" charset="0"/>
              </a:rPr>
              <a:t>ilicon</a:t>
            </a:r>
            <a:r>
              <a:rPr lang="en-US" altLang="zh-CN" dirty="0">
                <a:latin typeface="Times New Roman" panose="02020603050405020304" pitchFamily="18" charset="0"/>
              </a:rPr>
              <a:t> machines can not</a:t>
            </a:r>
          </a:p>
          <a:p>
            <a:r>
              <a:rPr lang="en-US" altLang="zh-CN" dirty="0">
                <a:latin typeface="Times New Roman" panose="02020603050405020304" pitchFamily="18" charset="0"/>
              </a:rPr>
              <a:t>Newell &amp; Simon -76</a:t>
            </a:r>
          </a:p>
          <a:p>
            <a:pPr lvl="1"/>
            <a:r>
              <a:rPr lang="en-US" altLang="zh-CN" dirty="0">
                <a:latin typeface="Times New Roman" panose="02020603050405020304" pitchFamily="18" charset="0"/>
              </a:rPr>
              <a:t>Physical symbol system hypothesis</a:t>
            </a:r>
          </a:p>
          <a:p>
            <a:pPr lvl="1"/>
            <a:r>
              <a:rPr lang="en-US" altLang="zh-CN" dirty="0">
                <a:latin typeface="Times New Roman" panose="02020603050405020304" pitchFamily="18" charset="0"/>
              </a:rPr>
              <a:t>PSS has all it takes for general intelligent action</a:t>
            </a:r>
          </a:p>
          <a:p>
            <a:pPr lvl="1"/>
            <a:r>
              <a:rPr lang="en-US" altLang="zh-CN" dirty="0">
                <a:latin typeface="Times New Roman" panose="02020603050405020304" pitchFamily="18" charset="0"/>
              </a:rPr>
              <a:t>it doesn’t matter what PSS is made of</a:t>
            </a:r>
            <a:r>
              <a:rPr lang="fi-FI" altLang="zh-CN" dirty="0">
                <a:latin typeface="Times New Roman" panose="02020603050405020304" pitchFamily="18" charset="0"/>
              </a:rPr>
              <a:t> as long as it can process symbols</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7051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B18B55F-EE0E-401C-B176-15E026D51CBA}"/>
              </a:ext>
            </a:extLst>
          </p:cNvPr>
          <p:cNvSpPr>
            <a:spLocks noGrp="1"/>
          </p:cNvSpPr>
          <p:nvPr>
            <p:ph type="title"/>
          </p:nvPr>
        </p:nvSpPr>
        <p:spPr>
          <a:xfrm>
            <a:off x="865401" y="382479"/>
            <a:ext cx="5806599" cy="596348"/>
          </a:xfrm>
        </p:spPr>
        <p:txBody>
          <a:bodyPr>
            <a:normAutofit fontScale="90000"/>
          </a:bodyPr>
          <a:lstStyle/>
          <a:p>
            <a:r>
              <a:rPr lang="en-US" altLang="zh-CN" dirty="0" err="1">
                <a:latin typeface="Times New Roman" panose="02020603050405020304" pitchFamily="18" charset="0"/>
              </a:rPr>
              <a:t>Subsymbolic</a:t>
            </a:r>
            <a:r>
              <a:rPr lang="en-US" altLang="zh-CN" dirty="0">
                <a:latin typeface="Times New Roman" panose="02020603050405020304" pitchFamily="18" charset="0"/>
              </a:rPr>
              <a:t> machines?</a:t>
            </a:r>
            <a:endParaRPr lang="zh-CN" altLang="en-US" dirty="0"/>
          </a:p>
        </p:txBody>
      </p:sp>
      <p:sp>
        <p:nvSpPr>
          <p:cNvPr id="3" name="日期占位符 2">
            <a:extLst>
              <a:ext uri="{FF2B5EF4-FFF2-40B4-BE49-F238E27FC236}">
                <a16:creationId xmlns:a16="http://schemas.microsoft.com/office/drawing/2014/main" xmlns="" id="{AE801143-6EFA-484E-BD9C-85EA58961362}"/>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3ACB3C04-38B4-47A1-AF6C-A065175D0240}"/>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ECABEE73-7B4C-4252-AAD8-23B567AF6248}"/>
              </a:ext>
            </a:extLst>
          </p:cNvPr>
          <p:cNvSpPr>
            <a:spLocks noGrp="1"/>
          </p:cNvSpPr>
          <p:nvPr>
            <p:ph type="sldNum" sz="quarter" idx="12"/>
          </p:nvPr>
        </p:nvSpPr>
        <p:spPr/>
        <p:txBody>
          <a:bodyPr/>
          <a:lstStyle/>
          <a:p>
            <a:fld id="{E60F2D4F-2241-454B-AF5D-961C997CB3BA}" type="slidenum">
              <a:rPr lang="zh-CN" altLang="en-US" smtClean="0"/>
              <a:pPr/>
              <a:t>17</a:t>
            </a:fld>
            <a:endParaRPr lang="zh-CN" altLang="en-US"/>
          </a:p>
        </p:txBody>
      </p:sp>
      <p:sp>
        <p:nvSpPr>
          <p:cNvPr id="6" name="Rectangle 3">
            <a:extLst>
              <a:ext uri="{FF2B5EF4-FFF2-40B4-BE49-F238E27FC236}">
                <a16:creationId xmlns:a16="http://schemas.microsoft.com/office/drawing/2014/main" xmlns="" id="{E514786A-2E26-4A6C-B87C-D3CE68F9242F}"/>
              </a:ext>
            </a:extLst>
          </p:cNvPr>
          <p:cNvSpPr txBox="1">
            <a:spLocks noChangeArrowheads="1"/>
          </p:cNvSpPr>
          <p:nvPr/>
        </p:nvSpPr>
        <p:spPr>
          <a:xfrm>
            <a:off x="2136000" y="1668926"/>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Material not important</a:t>
            </a:r>
          </a:p>
          <a:p>
            <a:r>
              <a:rPr lang="en-US" altLang="zh-CN" dirty="0">
                <a:latin typeface="Times New Roman" panose="02020603050405020304" pitchFamily="18" charset="0"/>
              </a:rPr>
              <a:t>Intelligence requires (</a:t>
            </a:r>
            <a:r>
              <a:rPr lang="en-US" altLang="zh-CN" dirty="0" err="1">
                <a:latin typeface="Times New Roman" panose="02020603050405020304" pitchFamily="18" charset="0"/>
              </a:rPr>
              <a:t>subsymbolic</a:t>
            </a:r>
            <a:r>
              <a:rPr lang="en-US" altLang="zh-CN" dirty="0">
                <a:latin typeface="Times New Roman" panose="02020603050405020304" pitchFamily="18" charset="0"/>
              </a:rPr>
              <a:t>) signal processing?</a:t>
            </a:r>
          </a:p>
          <a:p>
            <a:pPr lvl="1"/>
            <a:r>
              <a:rPr lang="en-US" altLang="zh-CN" dirty="0">
                <a:latin typeface="Times New Roman" panose="02020603050405020304" pitchFamily="18" charset="0"/>
              </a:rPr>
              <a:t>humans: good in picture recognition</a:t>
            </a:r>
          </a:p>
          <a:p>
            <a:pPr lvl="1"/>
            <a:r>
              <a:rPr lang="en-US" altLang="zh-CN" dirty="0">
                <a:latin typeface="Times New Roman" panose="02020603050405020304" pitchFamily="18" charset="0"/>
              </a:rPr>
              <a:t>explanation: images are treated as multidimensional signals</a:t>
            </a:r>
          </a:p>
          <a:p>
            <a:r>
              <a:rPr lang="en-US" altLang="zh-CN" dirty="0">
                <a:latin typeface="Times New Roman" panose="02020603050405020304" pitchFamily="18" charset="0"/>
              </a:rPr>
              <a:t>Neural computing</a:t>
            </a:r>
          </a:p>
        </p:txBody>
      </p:sp>
    </p:spTree>
    <p:extLst>
      <p:ext uri="{BB962C8B-B14F-4D97-AF65-F5344CB8AC3E}">
        <p14:creationId xmlns:p14="http://schemas.microsoft.com/office/powerpoint/2010/main" xmlns="" val="206063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D745DCF-4758-40BB-AC9A-35121C8363D0}"/>
              </a:ext>
            </a:extLst>
          </p:cNvPr>
          <p:cNvSpPr>
            <a:spLocks noGrp="1"/>
          </p:cNvSpPr>
          <p:nvPr>
            <p:ph type="title"/>
          </p:nvPr>
        </p:nvSpPr>
        <p:spPr>
          <a:xfrm>
            <a:off x="865401" y="382479"/>
            <a:ext cx="5878599" cy="596348"/>
          </a:xfrm>
        </p:spPr>
        <p:txBody>
          <a:bodyPr>
            <a:normAutofit fontScale="90000"/>
          </a:bodyPr>
          <a:lstStyle/>
          <a:p>
            <a:r>
              <a:rPr lang="en-US" altLang="zh-CN" dirty="0">
                <a:latin typeface="Times New Roman" panose="02020603050405020304" pitchFamily="18" charset="0"/>
              </a:rPr>
              <a:t>Other points</a:t>
            </a:r>
            <a:r>
              <a:rPr lang="fi-FI" altLang="zh-CN" dirty="0">
                <a:latin typeface="Times New Roman" panose="02020603050405020304" pitchFamily="18" charset="0"/>
              </a:rPr>
              <a:t> of machines</a:t>
            </a:r>
            <a:endParaRPr lang="zh-CN" altLang="en-US" dirty="0"/>
          </a:p>
        </p:txBody>
      </p:sp>
      <p:sp>
        <p:nvSpPr>
          <p:cNvPr id="3" name="日期占位符 2">
            <a:extLst>
              <a:ext uri="{FF2B5EF4-FFF2-40B4-BE49-F238E27FC236}">
                <a16:creationId xmlns:a16="http://schemas.microsoft.com/office/drawing/2014/main" xmlns="" id="{131ED446-C363-4074-B6C1-12F15FC08074}"/>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3FA4CDD6-389F-486C-81A8-F2EB4333737F}"/>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9975325D-F7E0-40CA-B8F9-4EF2F735DAC6}"/>
              </a:ext>
            </a:extLst>
          </p:cNvPr>
          <p:cNvSpPr>
            <a:spLocks noGrp="1"/>
          </p:cNvSpPr>
          <p:nvPr>
            <p:ph type="sldNum" sz="quarter" idx="12"/>
          </p:nvPr>
        </p:nvSpPr>
        <p:spPr/>
        <p:txBody>
          <a:bodyPr/>
          <a:lstStyle/>
          <a:p>
            <a:fld id="{E60F2D4F-2241-454B-AF5D-961C997CB3BA}" type="slidenum">
              <a:rPr lang="zh-CN" altLang="en-US" smtClean="0"/>
              <a:pPr/>
              <a:t>18</a:t>
            </a:fld>
            <a:endParaRPr lang="zh-CN" altLang="en-US"/>
          </a:p>
        </p:txBody>
      </p:sp>
      <p:sp>
        <p:nvSpPr>
          <p:cNvPr id="6" name="Rectangle 3">
            <a:extLst>
              <a:ext uri="{FF2B5EF4-FFF2-40B4-BE49-F238E27FC236}">
                <a16:creationId xmlns:a16="http://schemas.microsoft.com/office/drawing/2014/main" xmlns="" id="{2AEDE970-A8C3-42E7-865D-71F00115A057}"/>
              </a:ext>
            </a:extLst>
          </p:cNvPr>
          <p:cNvSpPr txBox="1">
            <a:spLocks noChangeArrowheads="1"/>
          </p:cNvSpPr>
          <p:nvPr/>
        </p:nvSpPr>
        <p:spPr>
          <a:xfrm>
            <a:off x="2219300" y="1668926"/>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Parallelism</a:t>
            </a:r>
          </a:p>
          <a:p>
            <a:pPr lvl="1"/>
            <a:r>
              <a:rPr lang="en-US" altLang="zh-CN" dirty="0">
                <a:latin typeface="Times New Roman" panose="02020603050405020304" pitchFamily="18" charset="0"/>
              </a:rPr>
              <a:t>neurons in brain operate in parallel</a:t>
            </a:r>
          </a:p>
          <a:p>
            <a:pPr lvl="1"/>
            <a:r>
              <a:rPr lang="en-US" altLang="zh-CN" dirty="0">
                <a:latin typeface="Times New Roman" panose="02020603050405020304" pitchFamily="18" charset="0"/>
              </a:rPr>
              <a:t>parallel computers required?</a:t>
            </a:r>
          </a:p>
          <a:p>
            <a:r>
              <a:rPr lang="en-US" altLang="zh-CN" dirty="0">
                <a:latin typeface="Times New Roman" panose="02020603050405020304" pitchFamily="18" charset="0"/>
              </a:rPr>
              <a:t>More expressive logic</a:t>
            </a:r>
          </a:p>
          <a:p>
            <a:pPr lvl="1"/>
            <a:r>
              <a:rPr lang="en-US" altLang="zh-CN" dirty="0">
                <a:latin typeface="Times New Roman" panose="02020603050405020304" pitchFamily="18" charset="0"/>
              </a:rPr>
              <a:t>‘fuzzy’ instead of binary logic</a:t>
            </a:r>
          </a:p>
          <a:p>
            <a:r>
              <a:rPr lang="en-US" altLang="zh-CN" dirty="0">
                <a:latin typeface="Times New Roman" panose="02020603050405020304" pitchFamily="18" charset="0"/>
              </a:rPr>
              <a:t>Animal neurons</a:t>
            </a:r>
          </a:p>
          <a:p>
            <a:pPr lvl="1"/>
            <a:r>
              <a:rPr lang="en-US" altLang="zh-CN" dirty="0">
                <a:latin typeface="Times New Roman" panose="02020603050405020304" pitchFamily="18" charset="0"/>
              </a:rPr>
              <a:t>more complex than </a:t>
            </a:r>
            <a:r>
              <a:rPr lang="en-US" altLang="zh-CN" dirty="0" err="1">
                <a:latin typeface="Times New Roman" panose="02020603050405020304" pitchFamily="18" charset="0"/>
              </a:rPr>
              <a:t>boolean</a:t>
            </a:r>
            <a:r>
              <a:rPr lang="en-US" altLang="zh-CN" dirty="0">
                <a:latin typeface="Times New Roman" panose="02020603050405020304" pitchFamily="18" charset="0"/>
              </a:rPr>
              <a:t> switches</a:t>
            </a:r>
          </a:p>
          <a:p>
            <a:pPr lvl="1"/>
            <a:r>
              <a:rPr lang="en-US" altLang="zh-CN" dirty="0">
                <a:latin typeface="Times New Roman" panose="02020603050405020304" pitchFamily="18" charset="0"/>
              </a:rPr>
              <a:t>artificial neurons required?</a:t>
            </a:r>
          </a:p>
        </p:txBody>
      </p:sp>
    </p:spTree>
    <p:extLst>
      <p:ext uri="{BB962C8B-B14F-4D97-AF65-F5344CB8AC3E}">
        <p14:creationId xmlns:p14="http://schemas.microsoft.com/office/powerpoint/2010/main" xmlns="" val="3960976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xmlns="" id="{85A6B0F6-DBE7-4D53-92DC-B2F3FB9D6849}"/>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02F92128-6241-41C6-9B29-2EB8E639C61D}"/>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0CAAA5BD-911A-445D-B4DA-44F773B784C7}"/>
              </a:ext>
            </a:extLst>
          </p:cNvPr>
          <p:cNvSpPr>
            <a:spLocks noGrp="1"/>
          </p:cNvSpPr>
          <p:nvPr>
            <p:ph type="sldNum" sz="quarter" idx="12"/>
          </p:nvPr>
        </p:nvSpPr>
        <p:spPr/>
        <p:txBody>
          <a:bodyPr/>
          <a:lstStyle/>
          <a:p>
            <a:fld id="{E60F2D4F-2241-454B-AF5D-961C997CB3BA}" type="slidenum">
              <a:rPr lang="zh-CN" altLang="en-US" smtClean="0"/>
              <a:pPr/>
              <a:t>19</a:t>
            </a:fld>
            <a:endParaRPr lang="zh-CN" altLang="en-US"/>
          </a:p>
        </p:txBody>
      </p:sp>
      <p:sp>
        <p:nvSpPr>
          <p:cNvPr id="6" name="Rectangle 1026">
            <a:extLst>
              <a:ext uri="{FF2B5EF4-FFF2-40B4-BE49-F238E27FC236}">
                <a16:creationId xmlns:a16="http://schemas.microsoft.com/office/drawing/2014/main" xmlns="" id="{DDB59547-65F8-46F0-8058-C88B6E9BA0E1}"/>
              </a:ext>
            </a:extLst>
          </p:cNvPr>
          <p:cNvSpPr>
            <a:spLocks noGrp="1" noChangeArrowheads="1"/>
          </p:cNvSpPr>
          <p:nvPr>
            <p:ph type="title"/>
          </p:nvPr>
        </p:nvSpPr>
        <p:spPr>
          <a:xfrm>
            <a:off x="865188" y="382588"/>
            <a:ext cx="4481512" cy="596900"/>
          </a:xfrm>
        </p:spPr>
        <p:txBody>
          <a:bodyPr>
            <a:normAutofit fontScale="90000"/>
          </a:bodyPr>
          <a:lstStyle/>
          <a:p>
            <a:r>
              <a:rPr lang="en-US" altLang="zh-CN" dirty="0">
                <a:latin typeface="Times New Roman" panose="02020603050405020304" pitchFamily="18" charset="0"/>
              </a:rPr>
              <a:t>The Imitation Game </a:t>
            </a:r>
            <a:endParaRPr lang="zh-CN" altLang="en-US" dirty="0">
              <a:latin typeface="Times New Roman" panose="02020603050405020304" pitchFamily="18" charset="0"/>
            </a:endParaRPr>
          </a:p>
        </p:txBody>
      </p:sp>
      <p:sp>
        <p:nvSpPr>
          <p:cNvPr id="7" name="Rectangle 1027">
            <a:extLst>
              <a:ext uri="{FF2B5EF4-FFF2-40B4-BE49-F238E27FC236}">
                <a16:creationId xmlns:a16="http://schemas.microsoft.com/office/drawing/2014/main" xmlns="" id="{200F1E4A-26DC-494A-A234-B52E2E171E80}"/>
              </a:ext>
            </a:extLst>
          </p:cNvPr>
          <p:cNvSpPr txBox="1">
            <a:spLocks noChangeArrowheads="1"/>
          </p:cNvSpPr>
          <p:nvPr/>
        </p:nvSpPr>
        <p:spPr>
          <a:xfrm>
            <a:off x="408000" y="1269000"/>
            <a:ext cx="8686800" cy="3384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It is played with three people, a man (A), a woman (B), and an interrogator (C) who may be of either sex. The interrogator stays in a room apart from the other two. The object of the game for the interrogator is to determine which of the other two is the man and which is the woman. He knows them by labels X and Y, and at the end of the game he says either "X is A and Y is B" or "X is B and Y is A." </a:t>
            </a:r>
            <a:endParaRPr lang="zh-CN" altLang="en-US" dirty="0">
              <a:latin typeface="Times New Roman" panose="02020603050405020304" pitchFamily="18" charset="0"/>
            </a:endParaRPr>
          </a:p>
        </p:txBody>
      </p:sp>
      <p:sp>
        <p:nvSpPr>
          <p:cNvPr id="8" name="Text Box 2053">
            <a:extLst>
              <a:ext uri="{FF2B5EF4-FFF2-40B4-BE49-F238E27FC236}">
                <a16:creationId xmlns:a16="http://schemas.microsoft.com/office/drawing/2014/main" xmlns="" id="{53492B89-9E24-4CFE-948F-1CE63364999C}"/>
              </a:ext>
            </a:extLst>
          </p:cNvPr>
          <p:cNvSpPr txBox="1">
            <a:spLocks noChangeArrowheads="1"/>
          </p:cNvSpPr>
          <p:nvPr/>
        </p:nvSpPr>
        <p:spPr bwMode="auto">
          <a:xfrm>
            <a:off x="4239900" y="4619504"/>
            <a:ext cx="4952100" cy="19389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a:spAutoFit/>
          </a:bodyPr>
          <a:lstStyle/>
          <a:p>
            <a:pPr algn="ctr"/>
            <a:r>
              <a:rPr lang="en-US" altLang="zh-CN" sz="2400" b="1" dirty="0">
                <a:solidFill>
                  <a:schemeClr val="accent2"/>
                </a:solidFill>
                <a:latin typeface="Times New Roman" panose="02020603050405020304" pitchFamily="18" charset="0"/>
              </a:rPr>
              <a:t>Born</a:t>
            </a:r>
            <a:r>
              <a:rPr lang="en-US" altLang="zh-CN" sz="2400" b="1" dirty="0">
                <a:latin typeface="Times New Roman" panose="02020603050405020304" pitchFamily="18" charset="0"/>
              </a:rPr>
              <a:t>: 23 June 1912 in London, England</a:t>
            </a:r>
            <a:br>
              <a:rPr lang="en-US" altLang="zh-CN" sz="2400" b="1" dirty="0">
                <a:latin typeface="Times New Roman" panose="02020603050405020304" pitchFamily="18" charset="0"/>
              </a:rPr>
            </a:br>
            <a:r>
              <a:rPr lang="en-US" altLang="zh-CN" sz="2400" b="1" dirty="0">
                <a:solidFill>
                  <a:schemeClr val="accent2"/>
                </a:solidFill>
                <a:latin typeface="Times New Roman" panose="02020603050405020304" pitchFamily="18" charset="0"/>
              </a:rPr>
              <a:t>Died</a:t>
            </a:r>
            <a:r>
              <a:rPr lang="en-US" altLang="zh-CN" sz="2400" b="1" dirty="0">
                <a:latin typeface="Times New Roman" panose="02020603050405020304" pitchFamily="18" charset="0"/>
              </a:rPr>
              <a:t>: 7 June 1954  in </a:t>
            </a:r>
            <a:r>
              <a:rPr lang="en-US" altLang="zh-CN" sz="2400" b="1" dirty="0" err="1">
                <a:latin typeface="Times New Roman" panose="02020603050405020304" pitchFamily="18" charset="0"/>
              </a:rPr>
              <a:t>Wilmslow</a:t>
            </a:r>
            <a:r>
              <a:rPr lang="en-US" altLang="zh-CN" sz="2400" b="1" dirty="0">
                <a:latin typeface="Times New Roman" panose="02020603050405020304" pitchFamily="18" charset="0"/>
              </a:rPr>
              <a:t>, Cheshire, England</a:t>
            </a:r>
          </a:p>
          <a:p>
            <a:pPr algn="ctr"/>
            <a:endParaRPr lang="zh-CN" altLang="en-US" sz="2400" dirty="0">
              <a:latin typeface="Times New Roman" panose="02020603050405020304" pitchFamily="18" charset="0"/>
            </a:endParaRPr>
          </a:p>
        </p:txBody>
      </p:sp>
      <p:pic>
        <p:nvPicPr>
          <p:cNvPr id="9" name="Picture 2052">
            <a:extLst>
              <a:ext uri="{FF2B5EF4-FFF2-40B4-BE49-F238E27FC236}">
                <a16:creationId xmlns:a16="http://schemas.microsoft.com/office/drawing/2014/main" xmlns="" id="{930ADCF3-6B0C-4684-A6F3-09E4484A155B}"/>
              </a:ext>
            </a:extLst>
          </p:cNvPr>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a:xfrm>
            <a:off x="9408000" y="2205000"/>
            <a:ext cx="2713037"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1619546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tile tx="0" ty="0" sx="100000" sy="100000" flip="none" algn="tl"/>
        </a:blipFill>
        <a:effectLst/>
      </p:bgPr>
    </p:bg>
    <p:spTree>
      <p:nvGrpSpPr>
        <p:cNvPr id="1" name=""/>
        <p:cNvGrpSpPr/>
        <p:nvPr/>
      </p:nvGrpSpPr>
      <p:grpSpPr>
        <a:xfrm>
          <a:off x="0" y="0"/>
          <a:ext cx="0" cy="0"/>
          <a:chOff x="0" y="0"/>
          <a:chExt cx="0" cy="0"/>
        </a:xfrm>
      </p:grpSpPr>
      <p:sp>
        <p:nvSpPr>
          <p:cNvPr id="7" name="矩形 6"/>
          <p:cNvSpPr/>
          <p:nvPr/>
        </p:nvSpPr>
        <p:spPr>
          <a:xfrm>
            <a:off x="0" y="0"/>
            <a:ext cx="12192000" cy="688500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rotWithShape="1">
          <a:blip r:embed="rId4" cstate="print">
            <a:extLst>
              <a:ext uri="{28A0092B-C50C-407E-A947-70E740481C1C}">
                <a14:useLocalDpi xmlns:a14="http://schemas.microsoft.com/office/drawing/2010/main" xmlns="" val="0"/>
              </a:ext>
            </a:extLst>
          </a:blip>
          <a:srcRect t="13553" b="13553"/>
          <a:stretch>
            <a:fillRect/>
          </a:stretch>
        </p:blipFill>
        <p:spPr>
          <a:xfrm>
            <a:off x="5905500" y="0"/>
            <a:ext cx="6296800" cy="6885000"/>
          </a:xfrm>
          <a:prstGeom prst="rect">
            <a:avLst/>
          </a:prstGeom>
        </p:spPr>
      </p:pic>
      <p:pic>
        <p:nvPicPr>
          <p:cNvPr id="3" name="图片 2"/>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6761" y="-399893"/>
            <a:ext cx="6993319" cy="6993319"/>
          </a:xfrm>
          <a:prstGeom prst="rect">
            <a:avLst/>
          </a:prstGeom>
        </p:spPr>
      </p:pic>
      <p:sp>
        <p:nvSpPr>
          <p:cNvPr id="4" name="页脚占位符 3"/>
          <p:cNvSpPr>
            <a:spLocks noGrp="1"/>
          </p:cNvSpPr>
          <p:nvPr>
            <p:ph type="ftr" sz="quarter" idx="4294967295"/>
          </p:nvPr>
        </p:nvSpPr>
        <p:spPr>
          <a:xfrm>
            <a:off x="4048100" y="6483350"/>
            <a:ext cx="4114800" cy="365125"/>
          </a:xfrm>
        </p:spPr>
        <p:txBody>
          <a:bodyPr/>
          <a:lstStyle/>
          <a:p>
            <a:pPr>
              <a:lnSpc>
                <a:spcPct val="130000"/>
              </a:lnSpc>
            </a:pPr>
            <a:r>
              <a:rPr lang="zh-CN" altLang="en-US"/>
              <a:t>学而不厌，诲人不倦</a:t>
            </a:r>
          </a:p>
        </p:txBody>
      </p:sp>
      <p:sp>
        <p:nvSpPr>
          <p:cNvPr id="5" name="灯片编号占位符 4"/>
          <p:cNvSpPr>
            <a:spLocks noGrp="1"/>
          </p:cNvSpPr>
          <p:nvPr>
            <p:ph type="sldNum" sz="quarter" idx="4294967295"/>
          </p:nvPr>
        </p:nvSpPr>
        <p:spPr>
          <a:xfrm>
            <a:off x="8801100" y="6492874"/>
            <a:ext cx="2743200" cy="365125"/>
          </a:xfrm>
        </p:spPr>
        <p:txBody>
          <a:bodyPr/>
          <a:lstStyle/>
          <a:p>
            <a:pPr>
              <a:lnSpc>
                <a:spcPct val="130000"/>
              </a:lnSpc>
            </a:pPr>
            <a:fld id="{E60F2D4F-2241-454B-AF5D-961C997CB3BA}" type="slidenum">
              <a:rPr lang="zh-CN" altLang="en-US" smtClean="0"/>
              <a:pPr>
                <a:lnSpc>
                  <a:spcPct val="130000"/>
                </a:lnSpc>
              </a:pPr>
              <a:t>2</a:t>
            </a:fld>
            <a:endParaRPr lang="zh-CN" altLang="en-US"/>
          </a:p>
        </p:txBody>
      </p:sp>
      <p:sp>
        <p:nvSpPr>
          <p:cNvPr id="2" name="矩形 1"/>
          <p:cNvSpPr/>
          <p:nvPr/>
        </p:nvSpPr>
        <p:spPr>
          <a:xfrm>
            <a:off x="142900" y="-27000"/>
            <a:ext cx="12192000" cy="6885000"/>
          </a:xfrm>
          <a:prstGeom prst="rect">
            <a:avLst/>
          </a:prstGeom>
          <a:gradFill>
            <a:gsLst>
              <a:gs pos="51000">
                <a:srgbClr val="FFFFFF"/>
              </a:gs>
              <a:gs pos="0">
                <a:schemeClr val="bg1">
                  <a:alpha val="61000"/>
                </a:schemeClr>
              </a:gs>
              <a:gs pos="46000">
                <a:srgbClr val="FFFFFF">
                  <a:alpha val="98000"/>
                </a:srgbClr>
              </a:gs>
              <a:gs pos="56000">
                <a:srgbClr val="FFFFFF">
                  <a:alpha val="96000"/>
                </a:srgbClr>
              </a:gs>
              <a:gs pos="79000">
                <a:srgbClr val="FFFFFF">
                  <a:alpha val="56000"/>
                </a:srgb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925373" y="1174444"/>
            <a:ext cx="4509112" cy="4509112"/>
            <a:chOff x="980062" y="1170935"/>
            <a:chExt cx="4509112" cy="4509112"/>
          </a:xfrm>
        </p:grpSpPr>
        <p:sp>
          <p:nvSpPr>
            <p:cNvPr id="8" name="椭圆 7"/>
            <p:cNvSpPr/>
            <p:nvPr/>
          </p:nvSpPr>
          <p:spPr>
            <a:xfrm>
              <a:off x="1200000" y="1392113"/>
              <a:ext cx="4073774" cy="4073774"/>
            </a:xfrm>
            <a:prstGeom prst="ellipse">
              <a:avLst/>
            </a:prstGeom>
            <a:solidFill>
              <a:schemeClr val="accent1"/>
            </a:solidFill>
            <a:ln w="44450">
              <a:no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10" name="椭圆 9"/>
            <p:cNvSpPr/>
            <p:nvPr/>
          </p:nvSpPr>
          <p:spPr>
            <a:xfrm>
              <a:off x="1279097" y="1471210"/>
              <a:ext cx="3915580" cy="3915580"/>
            </a:xfrm>
            <a:prstGeom prst="ellipse">
              <a:avLst/>
            </a:prstGeom>
            <a:solidFill>
              <a:schemeClr val="bg1"/>
            </a:solidFill>
            <a:ln w="44450">
              <a:no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cxnSp>
          <p:nvCxnSpPr>
            <p:cNvPr id="15" name="直接连接符 14"/>
            <p:cNvCxnSpPr/>
            <p:nvPr/>
          </p:nvCxnSpPr>
          <p:spPr>
            <a:xfrm>
              <a:off x="1746193" y="4073889"/>
              <a:ext cx="2925659" cy="0"/>
            </a:xfrm>
            <a:prstGeom prst="line">
              <a:avLst/>
            </a:prstGeom>
            <a:ln w="12700">
              <a:solidFill>
                <a:srgbClr val="652200">
                  <a:alpha val="46000"/>
                </a:srgb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1092495" y="1278080"/>
              <a:ext cx="4294823" cy="4294823"/>
            </a:xfrm>
            <a:prstGeom prst="ellipse">
              <a:avLst/>
            </a:prstGeom>
            <a:noFill/>
            <a:ln w="12700">
              <a:solidFill>
                <a:schemeClr val="accent1">
                  <a:shade val="50000"/>
                  <a:alpha val="48000"/>
                </a:schemeClr>
              </a:solid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24" name="椭圆 23"/>
            <p:cNvSpPr/>
            <p:nvPr/>
          </p:nvSpPr>
          <p:spPr>
            <a:xfrm>
              <a:off x="980062" y="1170935"/>
              <a:ext cx="4509112" cy="4509112"/>
            </a:xfrm>
            <a:prstGeom prst="ellipse">
              <a:avLst/>
            </a:prstGeom>
            <a:noFill/>
            <a:ln w="12700">
              <a:solidFill>
                <a:schemeClr val="accent1">
                  <a:shade val="50000"/>
                  <a:alpha val="37000"/>
                </a:schemeClr>
              </a:solid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grpSp>
      <p:cxnSp>
        <p:nvCxnSpPr>
          <p:cNvPr id="12" name="直接连接符 11"/>
          <p:cNvCxnSpPr/>
          <p:nvPr/>
        </p:nvCxnSpPr>
        <p:spPr>
          <a:xfrm>
            <a:off x="1771789" y="3096767"/>
            <a:ext cx="2925659" cy="0"/>
          </a:xfrm>
          <a:prstGeom prst="line">
            <a:avLst/>
          </a:prstGeom>
          <a:ln w="12700">
            <a:solidFill>
              <a:srgbClr val="652200">
                <a:alpha val="46000"/>
              </a:srgb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1481022" y="3083812"/>
            <a:ext cx="3456000" cy="1614416"/>
          </a:xfrm>
          <a:prstGeom prst="rect">
            <a:avLst/>
          </a:prstGeom>
          <a:noFill/>
        </p:spPr>
        <p:txBody>
          <a:bodyPr wrap="square" rtlCol="0">
            <a:spAutoFit/>
          </a:bodyPr>
          <a:lstStyle/>
          <a:p>
            <a:pPr algn="dist">
              <a:lnSpc>
                <a:spcPct val="130000"/>
              </a:lnSpc>
            </a:pPr>
            <a:r>
              <a:rPr lang="en-US" altLang="zh-CN" sz="4000" dirty="0">
                <a:latin typeface="Times New Roman" panose="02020603050405020304" pitchFamily="18" charset="0"/>
              </a:rPr>
              <a:t>Course literature</a:t>
            </a:r>
            <a:endParaRPr lang="zh-CN" altLang="en-US" sz="4000" b="1" dirty="0">
              <a:solidFill>
                <a:schemeClr val="accent1"/>
              </a:solidFill>
              <a:latin typeface="+mj-ea"/>
              <a:ea typeface="+mj-ea"/>
            </a:endParaRPr>
          </a:p>
        </p:txBody>
      </p:sp>
      <p:sp>
        <p:nvSpPr>
          <p:cNvPr id="14" name="graduate-cap_49944"/>
          <p:cNvSpPr>
            <a:spLocks noChangeAspect="1"/>
          </p:cNvSpPr>
          <p:nvPr/>
        </p:nvSpPr>
        <p:spPr bwMode="auto">
          <a:xfrm>
            <a:off x="2890102" y="2039323"/>
            <a:ext cx="519797" cy="320564"/>
          </a:xfrm>
          <a:custGeom>
            <a:avLst/>
            <a:gdLst>
              <a:gd name="connsiteX0" fmla="*/ 93338 w 608536"/>
              <a:gd name="connsiteY0" fmla="*/ 167235 h 375291"/>
              <a:gd name="connsiteX1" fmla="*/ 292893 w 608536"/>
              <a:gd name="connsiteY1" fmla="*/ 244637 h 375291"/>
              <a:gd name="connsiteX2" fmla="*/ 305814 w 608536"/>
              <a:gd name="connsiteY2" fmla="*/ 244637 h 375291"/>
              <a:gd name="connsiteX3" fmla="*/ 503933 w 608536"/>
              <a:gd name="connsiteY3" fmla="*/ 167235 h 375291"/>
              <a:gd name="connsiteX4" fmla="*/ 503933 w 608536"/>
              <a:gd name="connsiteY4" fmla="*/ 244637 h 375291"/>
              <a:gd name="connsiteX5" fmla="*/ 298636 w 608536"/>
              <a:gd name="connsiteY5" fmla="*/ 356439 h 375291"/>
              <a:gd name="connsiteX6" fmla="*/ 93338 w 608536"/>
              <a:gd name="connsiteY6" fmla="*/ 244637 h 375291"/>
              <a:gd name="connsiteX7" fmla="*/ 93338 w 608536"/>
              <a:gd name="connsiteY7" fmla="*/ 167235 h 375291"/>
              <a:gd name="connsiteX8" fmla="*/ 292786 w 608536"/>
              <a:gd name="connsiteY8" fmla="*/ 1075 h 375291"/>
              <a:gd name="connsiteX9" fmla="*/ 304268 w 608536"/>
              <a:gd name="connsiteY9" fmla="*/ 1075 h 375291"/>
              <a:gd name="connsiteX10" fmla="*/ 595619 w 608536"/>
              <a:gd name="connsiteY10" fmla="*/ 102873 h 375291"/>
              <a:gd name="connsiteX11" fmla="*/ 598490 w 608536"/>
              <a:gd name="connsiteY11" fmla="*/ 107174 h 375291"/>
              <a:gd name="connsiteX12" fmla="*/ 595619 w 608536"/>
              <a:gd name="connsiteY12" fmla="*/ 111476 h 375291"/>
              <a:gd name="connsiteX13" fmla="*/ 595619 w 608536"/>
              <a:gd name="connsiteY13" fmla="*/ 251986 h 375291"/>
              <a:gd name="connsiteX14" fmla="*/ 608536 w 608536"/>
              <a:gd name="connsiteY14" fmla="*/ 272059 h 375291"/>
              <a:gd name="connsiteX15" fmla="*/ 594184 w 608536"/>
              <a:gd name="connsiteY15" fmla="*/ 293566 h 375291"/>
              <a:gd name="connsiteX16" fmla="*/ 608536 w 608536"/>
              <a:gd name="connsiteY16" fmla="*/ 352351 h 375291"/>
              <a:gd name="connsiteX17" fmla="*/ 585573 w 608536"/>
              <a:gd name="connsiteY17" fmla="*/ 375291 h 375291"/>
              <a:gd name="connsiteX18" fmla="*/ 562609 w 608536"/>
              <a:gd name="connsiteY18" fmla="*/ 352351 h 375291"/>
              <a:gd name="connsiteX19" fmla="*/ 575526 w 608536"/>
              <a:gd name="connsiteY19" fmla="*/ 293566 h 375291"/>
              <a:gd name="connsiteX20" fmla="*/ 562609 w 608536"/>
              <a:gd name="connsiteY20" fmla="*/ 272059 h 375291"/>
              <a:gd name="connsiteX21" fmla="*/ 575526 w 608536"/>
              <a:gd name="connsiteY21" fmla="*/ 251986 h 375291"/>
              <a:gd name="connsiteX22" fmla="*/ 575526 w 608536"/>
              <a:gd name="connsiteY22" fmla="*/ 118645 h 375291"/>
              <a:gd name="connsiteX23" fmla="*/ 305703 w 608536"/>
              <a:gd name="connsiteY23" fmla="*/ 223310 h 375291"/>
              <a:gd name="connsiteX24" fmla="*/ 292786 w 608536"/>
              <a:gd name="connsiteY24" fmla="*/ 223310 h 375291"/>
              <a:gd name="connsiteX25" fmla="*/ 2870 w 608536"/>
              <a:gd name="connsiteY25" fmla="*/ 111476 h 375291"/>
              <a:gd name="connsiteX26" fmla="*/ 0 w 608536"/>
              <a:gd name="connsiteY26" fmla="*/ 107174 h 375291"/>
              <a:gd name="connsiteX27" fmla="*/ 2870 w 608536"/>
              <a:gd name="connsiteY27" fmla="*/ 102873 h 37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8536" h="375291">
                <a:moveTo>
                  <a:pt x="93338" y="167235"/>
                </a:moveTo>
                <a:lnTo>
                  <a:pt x="292893" y="244637"/>
                </a:lnTo>
                <a:cubicBezTo>
                  <a:pt x="297200" y="246070"/>
                  <a:pt x="301507" y="246070"/>
                  <a:pt x="305814" y="244637"/>
                </a:cubicBezTo>
                <a:lnTo>
                  <a:pt x="503933" y="167235"/>
                </a:lnTo>
                <a:cubicBezTo>
                  <a:pt x="503933" y="200202"/>
                  <a:pt x="503933" y="238903"/>
                  <a:pt x="503933" y="244637"/>
                </a:cubicBezTo>
                <a:cubicBezTo>
                  <a:pt x="503933" y="304838"/>
                  <a:pt x="413487" y="353572"/>
                  <a:pt x="298636" y="356439"/>
                </a:cubicBezTo>
                <a:cubicBezTo>
                  <a:pt x="185220" y="353572"/>
                  <a:pt x="93338" y="304838"/>
                  <a:pt x="93338" y="244637"/>
                </a:cubicBezTo>
                <a:cubicBezTo>
                  <a:pt x="93338" y="237470"/>
                  <a:pt x="93338" y="200202"/>
                  <a:pt x="93338" y="167235"/>
                </a:cubicBezTo>
                <a:close/>
                <a:moveTo>
                  <a:pt x="292786" y="1075"/>
                </a:moveTo>
                <a:cubicBezTo>
                  <a:pt x="297092" y="-359"/>
                  <a:pt x="301398" y="-359"/>
                  <a:pt x="304268" y="1075"/>
                </a:cubicBezTo>
                <a:lnTo>
                  <a:pt x="595619" y="102873"/>
                </a:lnTo>
                <a:cubicBezTo>
                  <a:pt x="597054" y="102873"/>
                  <a:pt x="598490" y="105741"/>
                  <a:pt x="598490" y="107174"/>
                </a:cubicBezTo>
                <a:cubicBezTo>
                  <a:pt x="598490" y="108608"/>
                  <a:pt x="597054" y="110042"/>
                  <a:pt x="595619" y="111476"/>
                </a:cubicBezTo>
                <a:lnTo>
                  <a:pt x="595619" y="251986"/>
                </a:lnTo>
                <a:cubicBezTo>
                  <a:pt x="602795" y="254854"/>
                  <a:pt x="608536" y="263456"/>
                  <a:pt x="608536" y="272059"/>
                </a:cubicBezTo>
                <a:cubicBezTo>
                  <a:pt x="608536" y="280662"/>
                  <a:pt x="602795" y="289264"/>
                  <a:pt x="594184" y="293566"/>
                </a:cubicBezTo>
                <a:cubicBezTo>
                  <a:pt x="602795" y="309337"/>
                  <a:pt x="608536" y="342314"/>
                  <a:pt x="608536" y="352351"/>
                </a:cubicBezTo>
                <a:cubicBezTo>
                  <a:pt x="608536" y="363821"/>
                  <a:pt x="597054" y="375291"/>
                  <a:pt x="585573" y="375291"/>
                </a:cubicBezTo>
                <a:cubicBezTo>
                  <a:pt x="572656" y="375291"/>
                  <a:pt x="562609" y="363821"/>
                  <a:pt x="562609" y="352351"/>
                </a:cubicBezTo>
                <a:cubicBezTo>
                  <a:pt x="562609" y="342314"/>
                  <a:pt x="568350" y="309337"/>
                  <a:pt x="575526" y="293566"/>
                </a:cubicBezTo>
                <a:cubicBezTo>
                  <a:pt x="568350" y="289264"/>
                  <a:pt x="562609" y="280662"/>
                  <a:pt x="562609" y="272059"/>
                </a:cubicBezTo>
                <a:cubicBezTo>
                  <a:pt x="562609" y="263456"/>
                  <a:pt x="566915" y="254854"/>
                  <a:pt x="575526" y="251986"/>
                </a:cubicBezTo>
                <a:lnTo>
                  <a:pt x="575526" y="118645"/>
                </a:lnTo>
                <a:lnTo>
                  <a:pt x="305703" y="223310"/>
                </a:lnTo>
                <a:cubicBezTo>
                  <a:pt x="301398" y="224744"/>
                  <a:pt x="297092" y="224744"/>
                  <a:pt x="292786" y="223310"/>
                </a:cubicBezTo>
                <a:lnTo>
                  <a:pt x="2870" y="111476"/>
                </a:lnTo>
                <a:cubicBezTo>
                  <a:pt x="1435" y="110042"/>
                  <a:pt x="0" y="108608"/>
                  <a:pt x="0" y="107174"/>
                </a:cubicBezTo>
                <a:cubicBezTo>
                  <a:pt x="0" y="105741"/>
                  <a:pt x="1435" y="102873"/>
                  <a:pt x="2870" y="102873"/>
                </a:cubicBezTo>
                <a:close/>
              </a:path>
            </a:pathLst>
          </a:custGeom>
          <a:solidFill>
            <a:schemeClr val="accent1"/>
          </a:solidFill>
          <a:ln>
            <a:noFill/>
          </a:ln>
        </p:spPr>
      </p:sp>
      <p:sp>
        <p:nvSpPr>
          <p:cNvPr id="21" name="Rectangle 3">
            <a:extLst>
              <a:ext uri="{FF2B5EF4-FFF2-40B4-BE49-F238E27FC236}">
                <a16:creationId xmlns:a16="http://schemas.microsoft.com/office/drawing/2014/main" xmlns="" id="{DEC49359-4C30-4A82-AD27-1B3F4944A229}"/>
              </a:ext>
            </a:extLst>
          </p:cNvPr>
          <p:cNvSpPr txBox="1">
            <a:spLocks noChangeArrowheads="1"/>
          </p:cNvSpPr>
          <p:nvPr/>
        </p:nvSpPr>
        <p:spPr>
          <a:xfrm>
            <a:off x="4878835" y="3057793"/>
            <a:ext cx="7772400" cy="198120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buFont typeface="Wingdings" panose="05000000000000000000" pitchFamily="2" charset="2"/>
              <a:buChar char="u"/>
            </a:pPr>
            <a:r>
              <a:rPr lang="en-US" altLang="zh-CN" sz="2800" dirty="0">
                <a:latin typeface="Times New Roman" panose="02020603050405020304" pitchFamily="18" charset="0"/>
              </a:rPr>
              <a:t>Nils J. Nilsson</a:t>
            </a:r>
          </a:p>
          <a:p>
            <a:pPr marL="457200" indent="-457200">
              <a:buFont typeface="Wingdings" panose="05000000000000000000" pitchFamily="2" charset="2"/>
              <a:buChar char="u"/>
            </a:pPr>
            <a:r>
              <a:rPr lang="en-US" altLang="zh-CN" sz="2800" dirty="0" err="1">
                <a:latin typeface="Times New Roman" panose="02020603050405020304" pitchFamily="18" charset="0"/>
              </a:rPr>
              <a:t>Articifial</a:t>
            </a:r>
            <a:r>
              <a:rPr lang="en-US" altLang="zh-CN" sz="2800" dirty="0">
                <a:latin typeface="Times New Roman" panose="02020603050405020304" pitchFamily="18" charset="0"/>
              </a:rPr>
              <a:t> Intelligence: A New Synthesis</a:t>
            </a:r>
          </a:p>
        </p:txBody>
      </p:sp>
    </p:spTree>
    <p:extLst>
      <p:ext uri="{BB962C8B-B14F-4D97-AF65-F5344CB8AC3E}">
        <p14:creationId xmlns:p14="http://schemas.microsoft.com/office/powerpoint/2010/main" xmlns="" val="379332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80543D6D-EF82-40B1-9C13-F968D63F26A3}"/>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3415123E-47D5-4EC0-A962-4A17373F20A5}"/>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541249D8-B557-4CA4-85C8-3B9B07EC29E4}"/>
              </a:ext>
            </a:extLst>
          </p:cNvPr>
          <p:cNvSpPr>
            <a:spLocks noGrp="1"/>
          </p:cNvSpPr>
          <p:nvPr>
            <p:ph type="sldNum" sz="quarter" idx="12"/>
          </p:nvPr>
        </p:nvSpPr>
        <p:spPr/>
        <p:txBody>
          <a:bodyPr/>
          <a:lstStyle/>
          <a:p>
            <a:fld id="{E60F2D4F-2241-454B-AF5D-961C997CB3BA}" type="slidenum">
              <a:rPr lang="zh-CN" altLang="en-US" smtClean="0"/>
              <a:pPr/>
              <a:t>20</a:t>
            </a:fld>
            <a:endParaRPr lang="zh-CN" altLang="en-US"/>
          </a:p>
        </p:txBody>
      </p:sp>
      <p:sp>
        <p:nvSpPr>
          <p:cNvPr id="5" name="标题 4">
            <a:extLst>
              <a:ext uri="{FF2B5EF4-FFF2-40B4-BE49-F238E27FC236}">
                <a16:creationId xmlns:a16="http://schemas.microsoft.com/office/drawing/2014/main" xmlns="" id="{104904AD-AD30-4FED-9ED8-13E4B1C7E9E5}"/>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What is it to ‘think’?</a:t>
            </a:r>
            <a:endParaRPr lang="zh-CN" altLang="en-US" dirty="0"/>
          </a:p>
        </p:txBody>
      </p:sp>
      <p:sp>
        <p:nvSpPr>
          <p:cNvPr id="6" name="Rectangle 3">
            <a:extLst>
              <a:ext uri="{FF2B5EF4-FFF2-40B4-BE49-F238E27FC236}">
                <a16:creationId xmlns:a16="http://schemas.microsoft.com/office/drawing/2014/main" xmlns="" id="{E284FAC6-F9BB-42E8-AA1B-83DEC36EFE09}"/>
              </a:ext>
            </a:extLst>
          </p:cNvPr>
          <p:cNvSpPr txBox="1">
            <a:spLocks noChangeArrowheads="1"/>
          </p:cNvSpPr>
          <p:nvPr/>
        </p:nvSpPr>
        <p:spPr>
          <a:xfrm>
            <a:off x="2019300" y="1557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Test instead of definition</a:t>
            </a:r>
          </a:p>
          <a:p>
            <a:r>
              <a:rPr lang="en-US" altLang="zh-CN" dirty="0">
                <a:latin typeface="Times New Roman" panose="02020603050405020304" pitchFamily="18" charset="0"/>
              </a:rPr>
              <a:t>Turing test</a:t>
            </a:r>
          </a:p>
          <a:p>
            <a:pPr lvl="1"/>
            <a:r>
              <a:rPr lang="en-US" altLang="zh-CN" dirty="0">
                <a:latin typeface="Times New Roman" panose="02020603050405020304" pitchFamily="18" charset="0"/>
              </a:rPr>
              <a:t>Can interrogator C determine which of A and B is woman</a:t>
            </a:r>
          </a:p>
          <a:p>
            <a:pPr lvl="1"/>
            <a:r>
              <a:rPr lang="en-US" altLang="zh-CN" dirty="0">
                <a:latin typeface="Times New Roman" panose="02020603050405020304" pitchFamily="18" charset="0"/>
              </a:rPr>
              <a:t>Replace A by a machine</a:t>
            </a:r>
          </a:p>
          <a:p>
            <a:pPr lvl="1"/>
            <a:r>
              <a:rPr lang="en-US" altLang="zh-CN" dirty="0">
                <a:latin typeface="Times New Roman" panose="02020603050405020304" pitchFamily="18" charset="0"/>
              </a:rPr>
              <a:t>Will C decide wrongly as often?</a:t>
            </a:r>
          </a:p>
          <a:p>
            <a:pPr lvl="1"/>
            <a:r>
              <a:rPr lang="en-US" altLang="zh-CN" dirty="0">
                <a:latin typeface="Times New Roman" panose="02020603050405020304" pitchFamily="18" charset="0"/>
              </a:rPr>
              <a:t>Can A think?</a:t>
            </a:r>
          </a:p>
          <a:p>
            <a:r>
              <a:rPr lang="en-US" altLang="zh-CN" dirty="0">
                <a:latin typeface="Times New Roman" panose="02020603050405020304" pitchFamily="18" charset="0"/>
              </a:rPr>
              <a:t>Simplified version: machine &amp; C</a:t>
            </a:r>
          </a:p>
        </p:txBody>
      </p:sp>
    </p:spTree>
    <p:extLst>
      <p:ext uri="{BB962C8B-B14F-4D97-AF65-F5344CB8AC3E}">
        <p14:creationId xmlns:p14="http://schemas.microsoft.com/office/powerpoint/2010/main" xmlns="" val="15862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A7C4208-5782-4F4E-B8A9-97FA51D57431}"/>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Turing test </a:t>
            </a:r>
            <a:endParaRPr lang="zh-CN" altLang="en-US" dirty="0"/>
          </a:p>
        </p:txBody>
      </p:sp>
      <p:sp>
        <p:nvSpPr>
          <p:cNvPr id="3" name="日期占位符 2">
            <a:extLst>
              <a:ext uri="{FF2B5EF4-FFF2-40B4-BE49-F238E27FC236}">
                <a16:creationId xmlns:a16="http://schemas.microsoft.com/office/drawing/2014/main" xmlns="" id="{799789F9-6326-4B45-B001-5BFD8EE395CF}"/>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7ED74FDD-E2EB-4331-BAAE-CBC46A7C41CE}"/>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2E5D0C3B-F8C1-40C7-832F-CF792CC51741}"/>
              </a:ext>
            </a:extLst>
          </p:cNvPr>
          <p:cNvSpPr>
            <a:spLocks noGrp="1"/>
          </p:cNvSpPr>
          <p:nvPr>
            <p:ph type="sldNum" sz="quarter" idx="12"/>
          </p:nvPr>
        </p:nvSpPr>
        <p:spPr/>
        <p:txBody>
          <a:bodyPr/>
          <a:lstStyle/>
          <a:p>
            <a:fld id="{E60F2D4F-2241-454B-AF5D-961C997CB3BA}" type="slidenum">
              <a:rPr lang="zh-CN" altLang="en-US" smtClean="0"/>
              <a:pPr/>
              <a:t>21</a:t>
            </a:fld>
            <a:endParaRPr lang="zh-CN" altLang="en-US"/>
          </a:p>
        </p:txBody>
      </p:sp>
      <p:sp>
        <p:nvSpPr>
          <p:cNvPr id="6" name="Rectangle 3">
            <a:extLst>
              <a:ext uri="{FF2B5EF4-FFF2-40B4-BE49-F238E27FC236}">
                <a16:creationId xmlns:a16="http://schemas.microsoft.com/office/drawing/2014/main" xmlns="" id="{4B35574E-599D-4B5C-835F-E724674FEE0E}"/>
              </a:ext>
            </a:extLst>
          </p:cNvPr>
          <p:cNvSpPr txBox="1">
            <a:spLocks noChangeArrowheads="1"/>
          </p:cNvSpPr>
          <p:nvPr/>
        </p:nvSpPr>
        <p:spPr>
          <a:xfrm>
            <a:off x="2019300" y="1668926"/>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Designed to provide a satisfactory operational definition of intelligence </a:t>
            </a:r>
          </a:p>
          <a:p>
            <a:r>
              <a:rPr lang="en-US" altLang="zh-CN" dirty="0">
                <a:latin typeface="Times New Roman" panose="02020603050405020304" pitchFamily="18" charset="0"/>
              </a:rPr>
              <a:t>Intelligent behavior: ability to achieve human-level performance in all cognitive tasks </a:t>
            </a:r>
          </a:p>
          <a:p>
            <a:r>
              <a:rPr lang="en-US" altLang="zh-CN" dirty="0">
                <a:latin typeface="Times New Roman" panose="02020603050405020304" pitchFamily="18" charset="0"/>
                <a:cs typeface="Times New Roman" panose="02020603050405020304" pitchFamily="18" charset="0"/>
              </a:rPr>
              <a:t>Human-level: sufficient level to fool an interrogator</a:t>
            </a:r>
            <a:r>
              <a:rPr lang="en-US" altLang="zh-CN" dirty="0">
                <a:latin typeface="Times New Roman" panose="02020603050405020304" pitchFamily="18" charset="0"/>
              </a:rPr>
              <a:t> </a:t>
            </a:r>
            <a:endParaRPr lang="zh-CN" altLang="en-US" dirty="0">
              <a:latin typeface="Times New Roman" panose="02020603050405020304" pitchFamily="18" charset="0"/>
            </a:endParaRPr>
          </a:p>
        </p:txBody>
      </p:sp>
    </p:spTree>
    <p:extLst>
      <p:ext uri="{BB962C8B-B14F-4D97-AF65-F5344CB8AC3E}">
        <p14:creationId xmlns:p14="http://schemas.microsoft.com/office/powerpoint/2010/main" xmlns="" val="2457475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AB5565E1-CF5C-41FA-A9ED-F9EAD31FD6E4}"/>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7E33EFBD-5181-4420-AB7A-2ACB68643C7A}"/>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62E8984B-784C-4D9B-BE7C-AC86A83D190F}"/>
              </a:ext>
            </a:extLst>
          </p:cNvPr>
          <p:cNvSpPr>
            <a:spLocks noGrp="1"/>
          </p:cNvSpPr>
          <p:nvPr>
            <p:ph type="sldNum" sz="quarter" idx="12"/>
          </p:nvPr>
        </p:nvSpPr>
        <p:spPr/>
        <p:txBody>
          <a:bodyPr/>
          <a:lstStyle/>
          <a:p>
            <a:fld id="{E60F2D4F-2241-454B-AF5D-961C997CB3BA}" type="slidenum">
              <a:rPr lang="zh-CN" altLang="en-US" smtClean="0"/>
              <a:pPr/>
              <a:t>22</a:t>
            </a:fld>
            <a:endParaRPr lang="zh-CN" altLang="en-US"/>
          </a:p>
        </p:txBody>
      </p:sp>
      <p:sp>
        <p:nvSpPr>
          <p:cNvPr id="5" name="标题 4">
            <a:extLst>
              <a:ext uri="{FF2B5EF4-FFF2-40B4-BE49-F238E27FC236}">
                <a16:creationId xmlns:a16="http://schemas.microsoft.com/office/drawing/2014/main" xmlns="" id="{E0F66D2B-F0FD-4006-B8F0-851C05E36744}"/>
              </a:ext>
            </a:extLst>
          </p:cNvPr>
          <p:cNvSpPr>
            <a:spLocks noGrp="1"/>
          </p:cNvSpPr>
          <p:nvPr>
            <p:ph type="title"/>
          </p:nvPr>
        </p:nvSpPr>
        <p:spPr>
          <a:xfrm>
            <a:off x="865401" y="382478"/>
            <a:ext cx="8542599" cy="814521"/>
          </a:xfrm>
        </p:spPr>
        <p:txBody>
          <a:bodyPr>
            <a:normAutofit fontScale="90000"/>
          </a:bodyPr>
          <a:lstStyle/>
          <a:p>
            <a:r>
              <a:rPr lang="en-US" altLang="zh-CN" dirty="0">
                <a:solidFill>
                  <a:schemeClr val="tx1"/>
                </a:solidFill>
                <a:latin typeface="Times New Roman" panose="02020603050405020304" pitchFamily="18" charset="0"/>
                <a:cs typeface="Times New Roman" panose="02020603050405020304" pitchFamily="18" charset="0"/>
              </a:rPr>
              <a:t>What capabilities are required from a computer to pass Turing's test?</a:t>
            </a:r>
            <a:r>
              <a:rPr lang="en-US" altLang="zh-CN" dirty="0">
                <a:latin typeface="Times New Roman" panose="02020603050405020304" pitchFamily="18" charset="0"/>
                <a:cs typeface="Times New Roman" panose="02020603050405020304" pitchFamily="18" charset="0"/>
              </a:rPr>
              <a:t> </a:t>
            </a:r>
            <a:endParaRPr lang="zh-CN" altLang="en-US" dirty="0"/>
          </a:p>
        </p:txBody>
      </p:sp>
      <p:sp>
        <p:nvSpPr>
          <p:cNvPr id="6" name="Rectangle 3">
            <a:extLst>
              <a:ext uri="{FF2B5EF4-FFF2-40B4-BE49-F238E27FC236}">
                <a16:creationId xmlns:a16="http://schemas.microsoft.com/office/drawing/2014/main" xmlns="" id="{398AD6C6-4991-4A5A-B80D-7928C3C8342A}"/>
              </a:ext>
            </a:extLst>
          </p:cNvPr>
          <p:cNvSpPr txBox="1">
            <a:spLocks noChangeArrowheads="1"/>
          </p:cNvSpPr>
          <p:nvPr/>
        </p:nvSpPr>
        <p:spPr>
          <a:xfrm>
            <a:off x="1488000" y="1773000"/>
            <a:ext cx="86106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b="1">
                <a:latin typeface="Times New Roman" panose="02020603050405020304" pitchFamily="18" charset="0"/>
              </a:rPr>
              <a:t>Natural language processing</a:t>
            </a:r>
            <a:r>
              <a:rPr lang="en-US" altLang="zh-CN">
                <a:latin typeface="Times New Roman" panose="02020603050405020304" pitchFamily="18" charset="0"/>
              </a:rPr>
              <a:t> for communication </a:t>
            </a:r>
          </a:p>
          <a:p>
            <a:r>
              <a:rPr lang="en-US" altLang="zh-CN" b="1">
                <a:latin typeface="Times New Roman" panose="02020603050405020304" pitchFamily="18" charset="0"/>
              </a:rPr>
              <a:t>Knowledge representation </a:t>
            </a:r>
            <a:r>
              <a:rPr lang="en-US" altLang="zh-CN">
                <a:latin typeface="Times New Roman" panose="02020603050405020304" pitchFamily="18" charset="0"/>
              </a:rPr>
              <a:t>to store information </a:t>
            </a:r>
          </a:p>
          <a:p>
            <a:r>
              <a:rPr lang="en-US" altLang="zh-CN" b="1">
                <a:latin typeface="Times New Roman" panose="02020603050405020304" pitchFamily="18" charset="0"/>
              </a:rPr>
              <a:t>Automated reasoning</a:t>
            </a:r>
            <a:r>
              <a:rPr lang="en-US" altLang="zh-CN">
                <a:latin typeface="Times New Roman" panose="02020603050405020304" pitchFamily="18" charset="0"/>
              </a:rPr>
              <a:t> to exploit the stored information </a:t>
            </a:r>
          </a:p>
          <a:p>
            <a:r>
              <a:rPr lang="en-US" altLang="zh-CN" b="1">
                <a:latin typeface="Times New Roman" panose="02020603050405020304" pitchFamily="18" charset="0"/>
              </a:rPr>
              <a:t>Machine learning</a:t>
            </a:r>
            <a:r>
              <a:rPr lang="en-US" altLang="zh-CN">
                <a:latin typeface="Times New Roman" panose="02020603050405020304" pitchFamily="18" charset="0"/>
              </a:rPr>
              <a:t> to adapt to new circumstances, detect and extrapolate patterns </a:t>
            </a:r>
          </a:p>
          <a:p>
            <a:r>
              <a:rPr lang="en-US" altLang="zh-CN">
                <a:latin typeface="Times New Roman" panose="02020603050405020304" pitchFamily="18" charset="0"/>
                <a:cs typeface="Times New Roman" panose="02020603050405020304" pitchFamily="18" charset="0"/>
              </a:rPr>
              <a:t>Physical simulation is not required, since it is not necessary for intelligence</a:t>
            </a:r>
            <a:r>
              <a:rPr lang="en-US" altLang="zh-CN">
                <a:latin typeface="Times New Roman" panose="02020603050405020304" pitchFamily="18" charset="0"/>
              </a:rPr>
              <a:t> </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4237274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23</a:t>
            </a:fld>
            <a:endParaRPr lang="zh-CN" altLang="en-US"/>
          </a:p>
        </p:txBody>
      </p:sp>
      <p:sp>
        <p:nvSpPr>
          <p:cNvPr id="2" name="标题 1"/>
          <p:cNvSpPr>
            <a:spLocks noGrp="1"/>
          </p:cNvSpPr>
          <p:nvPr>
            <p:ph type="title"/>
          </p:nvPr>
        </p:nvSpPr>
        <p:spPr>
          <a:xfrm>
            <a:off x="876401" y="270627"/>
            <a:ext cx="4787599" cy="615399"/>
          </a:xfrm>
        </p:spPr>
        <p:txBody>
          <a:bodyPr>
            <a:normAutofit fontScale="90000"/>
          </a:bodyPr>
          <a:lstStyle/>
          <a:p>
            <a:pPr>
              <a:lnSpc>
                <a:spcPct val="130000"/>
              </a:lnSpc>
            </a:pPr>
            <a:r>
              <a:rPr lang="zh-CN" altLang="en-US" dirty="0">
                <a:latin typeface="Times New Roman" panose="02020603050405020304" pitchFamily="18" charset="0"/>
              </a:rPr>
              <a:t>6.</a:t>
            </a:r>
            <a:r>
              <a:rPr lang="en-US" altLang="zh-CN" dirty="0">
                <a:latin typeface="Times New Roman" panose="02020603050405020304" pitchFamily="18" charset="0"/>
              </a:rPr>
              <a:t>Foundations of AI </a:t>
            </a:r>
            <a:endParaRPr lang="zh-CN" altLang="en-US" dirty="0"/>
          </a:p>
        </p:txBody>
      </p:sp>
      <p:sp>
        <p:nvSpPr>
          <p:cNvPr id="26" name="矩形 25"/>
          <p:cNvSpPr/>
          <p:nvPr/>
        </p:nvSpPr>
        <p:spPr>
          <a:xfrm>
            <a:off x="0" y="2146532"/>
            <a:ext cx="12192000" cy="4114800"/>
          </a:xfrm>
          <a:prstGeom prst="rect">
            <a:avLst/>
          </a:prstGeom>
          <a:solidFill>
            <a:schemeClr val="bg1"/>
          </a:solidFill>
          <a:ln>
            <a:noFill/>
          </a:ln>
          <a:effectLst>
            <a:outerShdw blurRad="254000" dist="38100" dir="2700000" sx="102000" sy="102000" algn="tl" rotWithShape="0">
              <a:prstClr val="black">
                <a:alpha val="1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en-US" altLang="zh-CN" sz="1600" b="1" dirty="0">
              <a:solidFill>
                <a:schemeClr val="tx1"/>
              </a:solidFill>
            </a:endParaRPr>
          </a:p>
        </p:txBody>
      </p:sp>
      <p:sp>
        <p:nvSpPr>
          <p:cNvPr id="19" name="íṩļïḓê"/>
          <p:cNvSpPr/>
          <p:nvPr/>
        </p:nvSpPr>
        <p:spPr bwMode="auto">
          <a:xfrm>
            <a:off x="-2" y="1341001"/>
            <a:ext cx="12432001" cy="1042438"/>
          </a:xfrm>
          <a:prstGeom prst="rect">
            <a:avLst/>
          </a:prstGeom>
          <a:solidFill>
            <a:schemeClr val="accent1"/>
          </a:solidFill>
          <a:ln w="38100">
            <a:noFill/>
          </a:ln>
        </p:spPr>
        <p:txBody>
          <a:bodyPr wrap="square" anchor="t">
            <a:noAutofit/>
          </a:bodyPr>
          <a:lstStyle/>
          <a:p>
            <a:pPr algn="ctr">
              <a:buFont typeface="Wingdings" panose="05000000000000000000" pitchFamily="2" charset="2"/>
              <a:buNone/>
            </a:pPr>
            <a:r>
              <a:rPr lang="en-US" altLang="zh-CN" sz="3200" dirty="0">
                <a:solidFill>
                  <a:schemeClr val="bg1"/>
                </a:solidFill>
                <a:latin typeface="Times New Roman" panose="02020603050405020304" pitchFamily="18" charset="0"/>
                <a:cs typeface="Times New Roman" panose="02020603050405020304" pitchFamily="18" charset="0"/>
              </a:rPr>
              <a:t>Although AI is young, it has inherited many ideas, techniques </a:t>
            </a:r>
          </a:p>
          <a:p>
            <a:pPr algn="ctr">
              <a:buFont typeface="Wingdings" panose="05000000000000000000" pitchFamily="2" charset="2"/>
              <a:buNone/>
            </a:pPr>
            <a:r>
              <a:rPr lang="en-US" altLang="zh-CN" sz="3200" dirty="0">
                <a:solidFill>
                  <a:schemeClr val="bg1"/>
                </a:solidFill>
                <a:latin typeface="Times New Roman" panose="02020603050405020304" pitchFamily="18" charset="0"/>
                <a:cs typeface="Times New Roman" panose="02020603050405020304" pitchFamily="18" charset="0"/>
              </a:rPr>
              <a:t>and viewpoints from other disciplines </a:t>
            </a:r>
            <a:endParaRPr lang="en-US" altLang="zh-CN" sz="3200" dirty="0">
              <a:solidFill>
                <a:schemeClr val="bg1"/>
              </a:solidFill>
              <a:latin typeface="Times New Roman" panose="02020603050405020304" pitchFamily="18" charset="0"/>
              <a:ea typeface="Arial Unicode MS" pitchFamily="34" charset="-122"/>
              <a:cs typeface="Times New Roman" panose="02020603050405020304" pitchFamily="18" charset="0"/>
            </a:endParaRPr>
          </a:p>
        </p:txBody>
      </p:sp>
      <p:sp>
        <p:nvSpPr>
          <p:cNvPr id="5" name="日期占位符 4"/>
          <p:cNvSpPr>
            <a:spLocks noGrp="1"/>
          </p:cNvSpPr>
          <p:nvPr>
            <p:ph type="dt" sz="half" idx="10"/>
          </p:nvPr>
        </p:nvSpPr>
        <p:spPr/>
        <p:txBody>
          <a:bodyPr/>
          <a:lstStyle/>
          <a:p>
            <a:fld id="{287C266E-0B34-4611-B23D-FB392955F8A9}" type="datetime1">
              <a:rPr lang="zh-CN" altLang="en-US" smtClean="0"/>
              <a:pPr/>
              <a:t>2020/9/21</a:t>
            </a:fld>
            <a:endParaRPr lang="zh-CN" altLang="en-US"/>
          </a:p>
        </p:txBody>
      </p:sp>
      <p:sp>
        <p:nvSpPr>
          <p:cNvPr id="10" name="Rectangle 3">
            <a:extLst>
              <a:ext uri="{FF2B5EF4-FFF2-40B4-BE49-F238E27FC236}">
                <a16:creationId xmlns:a16="http://schemas.microsoft.com/office/drawing/2014/main" xmlns="" id="{935385E9-9188-45A1-9829-79B5AC08F16B}"/>
              </a:ext>
            </a:extLst>
          </p:cNvPr>
          <p:cNvSpPr txBox="1">
            <a:spLocks noChangeArrowheads="1"/>
          </p:cNvSpPr>
          <p:nvPr/>
        </p:nvSpPr>
        <p:spPr>
          <a:xfrm>
            <a:off x="647700" y="2383439"/>
            <a:ext cx="10776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b="1" dirty="0">
                <a:solidFill>
                  <a:srgbClr val="00FF00"/>
                </a:solidFill>
                <a:latin typeface="Times New Roman" panose="02020603050405020304" pitchFamily="18" charset="0"/>
                <a:cs typeface="Times New Roman" panose="02020603050405020304" pitchFamily="18" charset="0"/>
              </a:rPr>
              <a:t>Philosophy</a:t>
            </a:r>
            <a:r>
              <a:rPr lang="en-US" altLang="zh-CN" dirty="0">
                <a:latin typeface="Times New Roman" panose="02020603050405020304" pitchFamily="18" charset="0"/>
                <a:cs typeface="Times New Roman" panose="02020603050405020304" pitchFamily="18" charset="0"/>
              </a:rPr>
              <a:t>: theories of reasoning and learning, viewpoint: mind is constituted by the operation of a physical system </a:t>
            </a:r>
          </a:p>
          <a:p>
            <a:r>
              <a:rPr lang="en-US" altLang="zh-CN" dirty="0">
                <a:solidFill>
                  <a:srgbClr val="00FF00"/>
                </a:solidFill>
                <a:latin typeface="Times New Roman" panose="02020603050405020304" pitchFamily="18" charset="0"/>
                <a:cs typeface="Times New Roman" panose="02020603050405020304" pitchFamily="18" charset="0"/>
              </a:rPr>
              <a:t>Mathematics</a:t>
            </a:r>
            <a:r>
              <a:rPr lang="en-US" altLang="zh-CN" dirty="0">
                <a:latin typeface="Times New Roman" panose="02020603050405020304" pitchFamily="18" charset="0"/>
                <a:cs typeface="Times New Roman" panose="02020603050405020304" pitchFamily="18" charset="0"/>
              </a:rPr>
              <a:t>: formal theories of logic, probability, decision making, computation </a:t>
            </a:r>
          </a:p>
          <a:p>
            <a:r>
              <a:rPr lang="en-US" altLang="zh-CN" b="1" dirty="0">
                <a:solidFill>
                  <a:srgbClr val="00FF00"/>
                </a:solidFill>
                <a:latin typeface="Times New Roman" panose="02020603050405020304" pitchFamily="18" charset="0"/>
                <a:cs typeface="Times New Roman" panose="02020603050405020304" pitchFamily="18" charset="0"/>
              </a:rPr>
              <a:t>Psychology</a:t>
            </a:r>
            <a:r>
              <a:rPr lang="en-US" altLang="zh-CN" dirty="0">
                <a:latin typeface="Times New Roman" panose="02020603050405020304" pitchFamily="18" charset="0"/>
                <a:cs typeface="Times New Roman" panose="02020603050405020304" pitchFamily="18" charset="0"/>
              </a:rPr>
              <a:t>: tools to investigate human mind, scientific vocabulary to express theories about it </a:t>
            </a:r>
          </a:p>
          <a:p>
            <a:r>
              <a:rPr lang="en-US" altLang="zh-CN" b="1" dirty="0">
                <a:solidFill>
                  <a:srgbClr val="00FF00"/>
                </a:solidFill>
                <a:latin typeface="Times New Roman" panose="02020603050405020304" pitchFamily="18" charset="0"/>
                <a:cs typeface="Times New Roman" panose="02020603050405020304" pitchFamily="18" charset="0"/>
              </a:rPr>
              <a:t>Linguistics</a:t>
            </a:r>
            <a:r>
              <a:rPr lang="en-US" altLang="zh-CN" dirty="0">
                <a:latin typeface="Times New Roman" panose="02020603050405020304" pitchFamily="18" charset="0"/>
                <a:cs typeface="Times New Roman" panose="02020603050405020304" pitchFamily="18" charset="0"/>
              </a:rPr>
              <a:t>: theories of the structure and meaning of human language </a:t>
            </a:r>
          </a:p>
          <a:p>
            <a:r>
              <a:rPr lang="en-US" altLang="zh-CN" b="1" dirty="0">
                <a:solidFill>
                  <a:srgbClr val="00FF00"/>
                </a:solidFill>
                <a:latin typeface="Times New Roman" panose="02020603050405020304" pitchFamily="18" charset="0"/>
                <a:cs typeface="Times New Roman" panose="02020603050405020304" pitchFamily="18" charset="0"/>
              </a:rPr>
              <a:t>Computer science</a:t>
            </a:r>
            <a:r>
              <a:rPr lang="en-US" altLang="zh-CN" dirty="0">
                <a:latin typeface="Times New Roman" panose="02020603050405020304" pitchFamily="18" charset="0"/>
                <a:cs typeface="Times New Roman" panose="02020603050405020304" pitchFamily="18" charset="0"/>
              </a:rPr>
              <a:t>: tools to make AI a reality</a:t>
            </a:r>
            <a:r>
              <a:rPr lang="en-US" altLang="zh-CN" dirty="0">
                <a:latin typeface="Times New Roman" panose="02020603050405020304" pitchFamily="18" charset="0"/>
              </a:rPr>
              <a:t> </a:t>
            </a:r>
            <a:endParaRPr lang="zh-CN" altLang="en-US" dirty="0">
              <a:latin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2716E29D-D49A-472B-9AC7-C7367114B6E7}"/>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DAB73432-4E5B-4C9B-8CBF-5F442FF7EE8D}"/>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5928B201-50CF-4272-8A30-70CA07082A00}"/>
              </a:ext>
            </a:extLst>
          </p:cNvPr>
          <p:cNvSpPr>
            <a:spLocks noGrp="1"/>
          </p:cNvSpPr>
          <p:nvPr>
            <p:ph type="sldNum" sz="quarter" idx="12"/>
          </p:nvPr>
        </p:nvSpPr>
        <p:spPr/>
        <p:txBody>
          <a:bodyPr/>
          <a:lstStyle/>
          <a:p>
            <a:fld id="{E60F2D4F-2241-454B-AF5D-961C997CB3BA}" type="slidenum">
              <a:rPr lang="zh-CN" altLang="en-US" smtClean="0"/>
              <a:pPr/>
              <a:t>24</a:t>
            </a:fld>
            <a:endParaRPr lang="zh-CN" altLang="en-US"/>
          </a:p>
        </p:txBody>
      </p:sp>
      <p:sp>
        <p:nvSpPr>
          <p:cNvPr id="5" name="标题 4">
            <a:extLst>
              <a:ext uri="{FF2B5EF4-FFF2-40B4-BE49-F238E27FC236}">
                <a16:creationId xmlns:a16="http://schemas.microsoft.com/office/drawing/2014/main" xmlns="" id="{BD904D15-3D0F-4546-9A66-E001B3D65A55}"/>
              </a:ext>
            </a:extLst>
          </p:cNvPr>
          <p:cNvSpPr>
            <a:spLocks noGrp="1"/>
          </p:cNvSpPr>
          <p:nvPr>
            <p:ph type="title"/>
          </p:nvPr>
        </p:nvSpPr>
        <p:spPr/>
        <p:txBody>
          <a:bodyPr>
            <a:normAutofit fontScale="90000"/>
          </a:bodyPr>
          <a:lstStyle/>
          <a:p>
            <a:r>
              <a:rPr lang="zh-CN" altLang="en-US" dirty="0">
                <a:latin typeface="Times New Roman" panose="02020603050405020304" pitchFamily="18" charset="0"/>
              </a:rPr>
              <a:t>7. </a:t>
            </a:r>
            <a:r>
              <a:rPr lang="en-US" altLang="zh-CN" dirty="0">
                <a:latin typeface="Times New Roman" panose="02020603050405020304" pitchFamily="18" charset="0"/>
              </a:rPr>
              <a:t>Approaches to AI</a:t>
            </a:r>
            <a:endParaRPr lang="zh-CN" altLang="en-US" dirty="0"/>
          </a:p>
        </p:txBody>
      </p:sp>
      <p:sp>
        <p:nvSpPr>
          <p:cNvPr id="6" name="Rectangle 3">
            <a:extLst>
              <a:ext uri="{FF2B5EF4-FFF2-40B4-BE49-F238E27FC236}">
                <a16:creationId xmlns:a16="http://schemas.microsoft.com/office/drawing/2014/main" xmlns="" id="{E19084BF-F0C4-4942-BEE4-C874A04B7429}"/>
              </a:ext>
            </a:extLst>
          </p:cNvPr>
          <p:cNvSpPr txBox="1">
            <a:spLocks noChangeArrowheads="1"/>
          </p:cNvSpPr>
          <p:nvPr/>
        </p:nvSpPr>
        <p:spPr>
          <a:xfrm>
            <a:off x="1560000" y="1557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dirty="0">
                <a:latin typeface="Times New Roman" panose="02020603050405020304" pitchFamily="18" charset="0"/>
              </a:rPr>
              <a:t>Human-level intelligence is </a:t>
            </a:r>
            <a:r>
              <a:rPr lang="en-US" altLang="zh-CN" dirty="0">
                <a:latin typeface="Times New Roman" panose="02020603050405020304" pitchFamily="18" charset="0"/>
              </a:rPr>
              <a:t>still distant</a:t>
            </a:r>
          </a:p>
          <a:p>
            <a:r>
              <a:rPr lang="en-US" altLang="zh-CN" dirty="0">
                <a:latin typeface="Times New Roman" panose="02020603050405020304" pitchFamily="18" charset="0"/>
              </a:rPr>
              <a:t>What are the best approaches?</a:t>
            </a:r>
          </a:p>
          <a:p>
            <a:pPr lvl="1"/>
            <a:r>
              <a:rPr lang="fi-FI" altLang="zh-CN" dirty="0">
                <a:latin typeface="Times New Roman" panose="02020603050405020304" pitchFamily="18" charset="0"/>
              </a:rPr>
              <a:t>give f</a:t>
            </a:r>
            <a:r>
              <a:rPr lang="en-US" altLang="zh-CN" dirty="0" err="1">
                <a:latin typeface="Times New Roman" panose="02020603050405020304" pitchFamily="18" charset="0"/>
              </a:rPr>
              <a:t>oundation</a:t>
            </a:r>
            <a:r>
              <a:rPr lang="en-US" altLang="zh-CN" dirty="0">
                <a:latin typeface="Times New Roman" panose="02020603050405020304" pitchFamily="18" charset="0"/>
              </a:rPr>
              <a:t> for long-term research</a:t>
            </a:r>
            <a:r>
              <a:rPr lang="fi-FI" altLang="zh-CN" dirty="0">
                <a:latin typeface="Times New Roman" panose="02020603050405020304" pitchFamily="18" charset="0"/>
              </a:rPr>
              <a:t> or</a:t>
            </a:r>
            <a:endParaRPr lang="en-US" altLang="zh-CN" dirty="0">
              <a:latin typeface="Times New Roman" panose="02020603050405020304" pitchFamily="18" charset="0"/>
            </a:endParaRPr>
          </a:p>
          <a:p>
            <a:pPr lvl="1"/>
            <a:r>
              <a:rPr lang="fi-FI" altLang="zh-CN" dirty="0">
                <a:latin typeface="Times New Roman" panose="02020603050405020304" pitchFamily="18" charset="0"/>
              </a:rPr>
              <a:t>give </a:t>
            </a:r>
            <a:r>
              <a:rPr lang="en-US" altLang="zh-CN" dirty="0">
                <a:latin typeface="Times New Roman" panose="02020603050405020304" pitchFamily="18" charset="0"/>
              </a:rPr>
              <a:t>short-term results</a:t>
            </a:r>
            <a:endParaRPr lang="fi-FI" altLang="zh-CN" dirty="0">
              <a:latin typeface="Times New Roman" panose="02020603050405020304" pitchFamily="18" charset="0"/>
            </a:endParaRPr>
          </a:p>
          <a:p>
            <a:pPr lvl="1"/>
            <a:r>
              <a:rPr lang="fi-FI" altLang="zh-CN" dirty="0">
                <a:latin typeface="Times New Roman" panose="02020603050405020304" pitchFamily="18" charset="0"/>
              </a:rPr>
              <a:t>perhaps a combination is required</a:t>
            </a:r>
            <a:endParaRPr lang="en-US" altLang="zh-CN" dirty="0">
              <a:latin typeface="Times New Roman" panose="02020603050405020304" pitchFamily="18" charset="0"/>
            </a:endParaRPr>
          </a:p>
          <a:p>
            <a:r>
              <a:rPr lang="fi-FI" altLang="zh-CN" dirty="0">
                <a:latin typeface="Times New Roman" panose="02020603050405020304" pitchFamily="18" charset="0"/>
              </a:rPr>
              <a:t>Existing</a:t>
            </a:r>
            <a:r>
              <a:rPr lang="en-US" altLang="zh-CN" dirty="0">
                <a:latin typeface="Times New Roman" panose="02020603050405020304" pitchFamily="18" charset="0"/>
              </a:rPr>
              <a:t> paradigms </a:t>
            </a:r>
            <a:r>
              <a:rPr lang="fi-FI" altLang="zh-CN" dirty="0">
                <a:latin typeface="Times New Roman" panose="02020603050405020304" pitchFamily="18" charset="0"/>
              </a:rPr>
              <a:t>can be (coarsely) </a:t>
            </a:r>
            <a:r>
              <a:rPr lang="en-US" altLang="zh-CN" dirty="0">
                <a:latin typeface="Times New Roman" panose="02020603050405020304" pitchFamily="18" charset="0"/>
              </a:rPr>
              <a:t>grouped to</a:t>
            </a:r>
          </a:p>
          <a:p>
            <a:pPr lvl="1"/>
            <a:r>
              <a:rPr lang="en-US" altLang="zh-CN" dirty="0">
                <a:latin typeface="Times New Roman" panose="02020603050405020304" pitchFamily="18" charset="0"/>
              </a:rPr>
              <a:t>symbol-processing approaches</a:t>
            </a:r>
            <a:r>
              <a:rPr lang="fi-FI" altLang="zh-CN" dirty="0">
                <a:latin typeface="Times New Roman" panose="02020603050405020304" pitchFamily="18" charset="0"/>
              </a:rPr>
              <a:t> (GOFAI)</a:t>
            </a:r>
            <a:endParaRPr lang="en-US" altLang="zh-CN" dirty="0">
              <a:latin typeface="Times New Roman" panose="02020603050405020304" pitchFamily="18" charset="0"/>
            </a:endParaRPr>
          </a:p>
          <a:p>
            <a:pPr lvl="1"/>
            <a:r>
              <a:rPr lang="en-US" altLang="zh-CN" dirty="0" err="1">
                <a:latin typeface="Times New Roman" panose="02020603050405020304" pitchFamily="18" charset="0"/>
              </a:rPr>
              <a:t>subsymbolic</a:t>
            </a:r>
            <a:r>
              <a:rPr lang="en-US" altLang="zh-CN" dirty="0">
                <a:latin typeface="Times New Roman" panose="02020603050405020304" pitchFamily="18" charset="0"/>
              </a:rPr>
              <a:t> </a:t>
            </a:r>
            <a:r>
              <a:rPr lang="en-US" altLang="zh-CN" dirty="0" err="1">
                <a:latin typeface="Times New Roman" panose="02020603050405020304" pitchFamily="18" charset="0"/>
              </a:rPr>
              <a:t>approaces</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029215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F3178A3A-4A5B-41C8-81BF-37CA164FCD8A}"/>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6E712EAC-1489-43EF-B1BE-0C46D81861BB}"/>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9C899FD4-E044-4256-B741-FA8F60FD0119}"/>
              </a:ext>
            </a:extLst>
          </p:cNvPr>
          <p:cNvSpPr>
            <a:spLocks noGrp="1"/>
          </p:cNvSpPr>
          <p:nvPr>
            <p:ph type="sldNum" sz="quarter" idx="12"/>
          </p:nvPr>
        </p:nvSpPr>
        <p:spPr/>
        <p:txBody>
          <a:bodyPr/>
          <a:lstStyle/>
          <a:p>
            <a:fld id="{E60F2D4F-2241-454B-AF5D-961C997CB3BA}" type="slidenum">
              <a:rPr lang="zh-CN" altLang="en-US" smtClean="0"/>
              <a:pPr/>
              <a:t>25</a:t>
            </a:fld>
            <a:endParaRPr lang="zh-CN" altLang="en-US"/>
          </a:p>
        </p:txBody>
      </p:sp>
      <p:sp>
        <p:nvSpPr>
          <p:cNvPr id="5" name="标题 4">
            <a:extLst>
              <a:ext uri="{FF2B5EF4-FFF2-40B4-BE49-F238E27FC236}">
                <a16:creationId xmlns:a16="http://schemas.microsoft.com/office/drawing/2014/main" xmlns="" id="{47128371-62AB-48A1-9F4B-52BD7C8ECEF6}"/>
              </a:ext>
            </a:extLst>
          </p:cNvPr>
          <p:cNvSpPr>
            <a:spLocks noGrp="1"/>
          </p:cNvSpPr>
          <p:nvPr>
            <p:ph type="title"/>
          </p:nvPr>
        </p:nvSpPr>
        <p:spPr>
          <a:xfrm>
            <a:off x="865401" y="382478"/>
            <a:ext cx="6670599" cy="958521"/>
          </a:xfrm>
        </p:spPr>
        <p:txBody>
          <a:bodyPr>
            <a:normAutofit fontScale="90000"/>
          </a:bodyPr>
          <a:lstStyle/>
          <a:p>
            <a:r>
              <a:rPr lang="en-US" altLang="zh-CN" dirty="0">
                <a:latin typeface="Times New Roman" panose="02020603050405020304" pitchFamily="18" charset="0"/>
              </a:rPr>
              <a:t>Symbol-processing approaches</a:t>
            </a:r>
            <a:endParaRPr lang="zh-CN" altLang="en-US" dirty="0"/>
          </a:p>
        </p:txBody>
      </p:sp>
      <p:sp>
        <p:nvSpPr>
          <p:cNvPr id="6" name="Rectangle 3">
            <a:extLst>
              <a:ext uri="{FF2B5EF4-FFF2-40B4-BE49-F238E27FC236}">
                <a16:creationId xmlns:a16="http://schemas.microsoft.com/office/drawing/2014/main" xmlns="" id="{96CB72EE-8E09-49CF-AF15-30E9F4A670DA}"/>
              </a:ext>
            </a:extLst>
          </p:cNvPr>
          <p:cNvSpPr txBox="1">
            <a:spLocks noChangeArrowheads="1"/>
          </p:cNvSpPr>
          <p:nvPr/>
        </p:nvSpPr>
        <p:spPr>
          <a:xfrm>
            <a:off x="918550" y="1557000"/>
            <a:ext cx="1072145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dirty="0">
                <a:latin typeface="Times New Roman" panose="02020603050405020304" pitchFamily="18" charset="0"/>
              </a:rPr>
              <a:t>Accept the</a:t>
            </a:r>
            <a:r>
              <a:rPr lang="en-US" altLang="zh-CN" dirty="0">
                <a:latin typeface="Times New Roman" panose="02020603050405020304" pitchFamily="18" charset="0"/>
              </a:rPr>
              <a:t> PSS hypothesis</a:t>
            </a:r>
          </a:p>
          <a:p>
            <a:r>
              <a:rPr lang="en-US" altLang="zh-CN" dirty="0">
                <a:latin typeface="Times New Roman" panose="02020603050405020304" pitchFamily="18" charset="0"/>
              </a:rPr>
              <a:t>Knowledge-based approach</a:t>
            </a:r>
          </a:p>
          <a:p>
            <a:pPr lvl="1"/>
            <a:r>
              <a:rPr lang="en-US" altLang="zh-CN" dirty="0">
                <a:latin typeface="Times New Roman" panose="02020603050405020304" pitchFamily="18" charset="0"/>
              </a:rPr>
              <a:t>(declarative) knowledge bases</a:t>
            </a:r>
            <a:endParaRPr lang="fi-FI" altLang="zh-CN" dirty="0">
              <a:latin typeface="Times New Roman" panose="02020603050405020304" pitchFamily="18" charset="0"/>
            </a:endParaRPr>
          </a:p>
          <a:p>
            <a:pPr lvl="1"/>
            <a:r>
              <a:rPr lang="fi-FI" altLang="zh-CN" dirty="0">
                <a:latin typeface="Times New Roman" panose="02020603050405020304" pitchFamily="18" charset="0"/>
              </a:rPr>
              <a:t>apply l</a:t>
            </a:r>
            <a:r>
              <a:rPr lang="en-US" altLang="zh-CN" dirty="0" err="1">
                <a:latin typeface="Times New Roman" panose="02020603050405020304" pitchFamily="18" charset="0"/>
              </a:rPr>
              <a:t>ogical</a:t>
            </a:r>
            <a:r>
              <a:rPr lang="en-US" altLang="zh-CN" dirty="0">
                <a:latin typeface="Times New Roman" panose="02020603050405020304" pitchFamily="18" charset="0"/>
              </a:rPr>
              <a:t> operators to</a:t>
            </a:r>
            <a:r>
              <a:rPr lang="fi-FI" altLang="zh-CN" dirty="0">
                <a:latin typeface="Times New Roman" panose="02020603050405020304" pitchFamily="18" charset="0"/>
              </a:rPr>
              <a:t> KB to deduce consequences</a:t>
            </a:r>
            <a:endParaRPr lang="en-US" altLang="zh-CN" dirty="0">
              <a:latin typeface="Times New Roman" panose="02020603050405020304" pitchFamily="18" charset="0"/>
            </a:endParaRPr>
          </a:p>
          <a:p>
            <a:r>
              <a:rPr lang="fi-FI" altLang="zh-CN" dirty="0">
                <a:latin typeface="Times New Roman" panose="02020603050405020304" pitchFamily="18" charset="0"/>
              </a:rPr>
              <a:t>Most approaches are of T-D</a:t>
            </a:r>
            <a:r>
              <a:rPr lang="en-US" altLang="zh-CN" dirty="0">
                <a:latin typeface="Times New Roman" panose="02020603050405020304" pitchFamily="18" charset="0"/>
              </a:rPr>
              <a:t> -nature</a:t>
            </a:r>
          </a:p>
          <a:p>
            <a:pPr lvl="1"/>
            <a:r>
              <a:rPr lang="en-US" altLang="zh-CN" dirty="0">
                <a:latin typeface="Times New Roman" panose="02020603050405020304" pitchFamily="18" charset="0"/>
              </a:rPr>
              <a:t>knowledge level</a:t>
            </a:r>
            <a:r>
              <a:rPr lang="fi-FI" altLang="zh-CN" dirty="0">
                <a:latin typeface="Times New Roman" panose="02020603050405020304" pitchFamily="18" charset="0"/>
              </a:rPr>
              <a:t> (what knowledge is required)</a:t>
            </a:r>
            <a:endParaRPr lang="en-US" altLang="zh-CN" dirty="0">
              <a:latin typeface="Times New Roman" panose="02020603050405020304" pitchFamily="18" charset="0"/>
            </a:endParaRPr>
          </a:p>
          <a:p>
            <a:pPr lvl="1"/>
            <a:r>
              <a:rPr lang="en-US" altLang="zh-CN" dirty="0">
                <a:latin typeface="Times New Roman" panose="02020603050405020304" pitchFamily="18" charset="0"/>
              </a:rPr>
              <a:t>symbol level</a:t>
            </a:r>
            <a:r>
              <a:rPr lang="fi-FI" altLang="zh-CN" dirty="0">
                <a:latin typeface="Times New Roman" panose="02020603050405020304" pitchFamily="18" charset="0"/>
              </a:rPr>
              <a:t> (how to represent it)</a:t>
            </a:r>
            <a:endParaRPr lang="en-US" altLang="zh-CN" dirty="0">
              <a:latin typeface="Times New Roman" panose="02020603050405020304" pitchFamily="18" charset="0"/>
            </a:endParaRPr>
          </a:p>
          <a:p>
            <a:pPr lvl="1"/>
            <a:r>
              <a:rPr lang="en-US" altLang="zh-CN" dirty="0">
                <a:latin typeface="Times New Roman" panose="02020603050405020304" pitchFamily="18" charset="0"/>
              </a:rPr>
              <a:t>implementation (</a:t>
            </a:r>
            <a:r>
              <a:rPr lang="fi-FI" altLang="zh-CN" dirty="0">
                <a:latin typeface="Times New Roman" panose="02020603050405020304" pitchFamily="18" charset="0"/>
              </a:rPr>
              <a:t>how to manipulate it</a:t>
            </a:r>
            <a:r>
              <a:rPr lang="en-US" altLang="zh-CN" dirty="0">
                <a:latin typeface="Times New Roman" panose="02020603050405020304" pitchFamily="18" charset="0"/>
              </a:rPr>
              <a:t>)</a:t>
            </a:r>
          </a:p>
          <a:p>
            <a:pPr marL="457200" lvl="1" indent="0">
              <a:buNone/>
            </a:pP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764814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F3178A3A-4A5B-41C8-81BF-37CA164FCD8A}"/>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6E712EAC-1489-43EF-B1BE-0C46D81861BB}"/>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9C899FD4-E044-4256-B741-FA8F60FD0119}"/>
              </a:ext>
            </a:extLst>
          </p:cNvPr>
          <p:cNvSpPr>
            <a:spLocks noGrp="1"/>
          </p:cNvSpPr>
          <p:nvPr>
            <p:ph type="sldNum" sz="quarter" idx="12"/>
          </p:nvPr>
        </p:nvSpPr>
        <p:spPr/>
        <p:txBody>
          <a:bodyPr/>
          <a:lstStyle/>
          <a:p>
            <a:fld id="{E60F2D4F-2241-454B-AF5D-961C997CB3BA}" type="slidenum">
              <a:rPr lang="zh-CN" altLang="en-US" smtClean="0"/>
              <a:pPr/>
              <a:t>26</a:t>
            </a:fld>
            <a:endParaRPr lang="zh-CN" altLang="en-US"/>
          </a:p>
        </p:txBody>
      </p:sp>
      <p:sp>
        <p:nvSpPr>
          <p:cNvPr id="5" name="标题 4">
            <a:extLst>
              <a:ext uri="{FF2B5EF4-FFF2-40B4-BE49-F238E27FC236}">
                <a16:creationId xmlns:a16="http://schemas.microsoft.com/office/drawing/2014/main" xmlns="" id="{47128371-62AB-48A1-9F4B-52BD7C8ECEF6}"/>
              </a:ext>
            </a:extLst>
          </p:cNvPr>
          <p:cNvSpPr>
            <a:spLocks noGrp="1"/>
          </p:cNvSpPr>
          <p:nvPr>
            <p:ph type="title"/>
          </p:nvPr>
        </p:nvSpPr>
        <p:spPr>
          <a:xfrm>
            <a:off x="865401" y="382478"/>
            <a:ext cx="6670599" cy="958521"/>
          </a:xfrm>
        </p:spPr>
        <p:txBody>
          <a:bodyPr>
            <a:normAutofit fontScale="90000"/>
          </a:bodyPr>
          <a:lstStyle/>
          <a:p>
            <a:r>
              <a:rPr lang="en-US" altLang="zh-CN" dirty="0">
                <a:latin typeface="Times New Roman" panose="02020603050405020304" pitchFamily="18" charset="0"/>
              </a:rPr>
              <a:t>Symbol-processing approaches</a:t>
            </a:r>
            <a:endParaRPr lang="zh-CN" altLang="en-US" dirty="0"/>
          </a:p>
        </p:txBody>
      </p:sp>
      <p:sp>
        <p:nvSpPr>
          <p:cNvPr id="7" name="Rectangle 3">
            <a:extLst>
              <a:ext uri="{FF2B5EF4-FFF2-40B4-BE49-F238E27FC236}">
                <a16:creationId xmlns:a16="http://schemas.microsoft.com/office/drawing/2014/main" xmlns="" id="{467E2A05-B91D-4957-BCB9-7C2FD3AF46A9}"/>
              </a:ext>
            </a:extLst>
          </p:cNvPr>
          <p:cNvSpPr txBox="1">
            <a:spLocks noChangeArrowheads="1"/>
          </p:cNvSpPr>
          <p:nvPr/>
        </p:nvSpPr>
        <p:spPr>
          <a:xfrm>
            <a:off x="1632000" y="1557000"/>
            <a:ext cx="10224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Bottom-up (B-U) style</a:t>
            </a:r>
          </a:p>
          <a:p>
            <a:pPr lvl="1"/>
            <a:r>
              <a:rPr lang="fi-FI" altLang="zh-CN">
                <a:latin typeface="Times New Roman" panose="02020603050405020304" pitchFamily="18" charset="0"/>
              </a:rPr>
              <a:t>we have to follow the evolution of human</a:t>
            </a:r>
          </a:p>
          <a:p>
            <a:pPr lvl="1"/>
            <a:r>
              <a:rPr lang="en-US" altLang="zh-CN">
                <a:latin typeface="Times New Roman" panose="02020603050405020304" pitchFamily="18" charset="0"/>
              </a:rPr>
              <a:t>start from signals</a:t>
            </a:r>
            <a:r>
              <a:rPr lang="fi-FI" altLang="zh-CN">
                <a:latin typeface="Times New Roman" panose="02020603050405020304" pitchFamily="18" charset="0"/>
              </a:rPr>
              <a:t> &amp; signal-processing capabilities of simple animals</a:t>
            </a:r>
          </a:p>
          <a:p>
            <a:pPr lvl="1"/>
            <a:r>
              <a:rPr lang="fi-FI" altLang="zh-CN">
                <a:latin typeface="Times New Roman" panose="02020603050405020304" pitchFamily="18" charset="0"/>
              </a:rPr>
              <a:t>even these can often be useful</a:t>
            </a:r>
          </a:p>
          <a:p>
            <a:pPr lvl="1"/>
            <a:r>
              <a:rPr lang="fi-FI" altLang="zh-CN">
                <a:latin typeface="Times New Roman" panose="02020603050405020304" pitchFamily="18" charset="0"/>
              </a:rPr>
              <a:t>higher creatures build on these</a:t>
            </a:r>
            <a:endParaRPr lang="en-US" altLang="zh-CN">
              <a:latin typeface="Times New Roman" panose="02020603050405020304" pitchFamily="18" charset="0"/>
            </a:endParaRPr>
          </a:p>
          <a:p>
            <a:r>
              <a:rPr lang="fi-FI" altLang="zh-CN">
                <a:latin typeface="Times New Roman" panose="02020603050405020304" pitchFamily="18" charset="0"/>
              </a:rPr>
              <a:t>Emphasizes </a:t>
            </a:r>
            <a:r>
              <a:rPr lang="en-US" altLang="zh-CN" i="1">
                <a:latin typeface="Times New Roman" panose="02020603050405020304" pitchFamily="18" charset="0"/>
              </a:rPr>
              <a:t>symbol grounding</a:t>
            </a:r>
          </a:p>
          <a:p>
            <a:pPr lvl="1"/>
            <a:r>
              <a:rPr lang="fi-FI" altLang="zh-CN">
                <a:latin typeface="Times New Roman" panose="02020603050405020304" pitchFamily="18" charset="0"/>
              </a:rPr>
              <a:t>interaction of machine &amp; environment</a:t>
            </a:r>
          </a:p>
          <a:p>
            <a:pPr lvl="2"/>
            <a:r>
              <a:rPr lang="fi-FI" altLang="zh-CN">
                <a:latin typeface="Times New Roman" panose="02020603050405020304" pitchFamily="18" charset="0"/>
              </a:rPr>
              <a:t>input signals </a:t>
            </a:r>
            <a:r>
              <a:rPr lang="fi-FI" altLang="zh-CN">
                <a:latin typeface="Times New Roman" panose="02020603050405020304" pitchFamily="18" charset="0"/>
                <a:sym typeface="Wingdings" panose="05000000000000000000" pitchFamily="2" charset="2"/>
              </a:rPr>
              <a:t> symbols</a:t>
            </a:r>
          </a:p>
          <a:p>
            <a:pPr lvl="2"/>
            <a:r>
              <a:rPr lang="fi-FI" altLang="zh-CN">
                <a:latin typeface="Times New Roman" panose="02020603050405020304" pitchFamily="18" charset="0"/>
                <a:sym typeface="Wingdings" panose="05000000000000000000" pitchFamily="2" charset="2"/>
              </a:rPr>
              <a:t>symbolic actions  effects in environment</a:t>
            </a:r>
            <a:endParaRPr lang="fi-FI" altLang="zh-CN">
              <a:latin typeface="Times New Roman" panose="02020603050405020304" pitchFamily="18" charset="0"/>
            </a:endParaRPr>
          </a:p>
          <a:p>
            <a:pPr lvl="1"/>
            <a:r>
              <a:rPr lang="en-US" altLang="zh-CN">
                <a:latin typeface="Times New Roman" panose="02020603050405020304" pitchFamily="18" charset="0"/>
              </a:rPr>
              <a:t>emergent behavior: function of both machine &amp; environment</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135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7">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7">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7">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7">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C62EBAA-74DC-48BE-AC79-2C219B118343}"/>
              </a:ext>
            </a:extLst>
          </p:cNvPr>
          <p:cNvSpPr>
            <a:spLocks noGrp="1"/>
          </p:cNvSpPr>
          <p:nvPr>
            <p:ph type="title"/>
          </p:nvPr>
        </p:nvSpPr>
        <p:spPr>
          <a:xfrm>
            <a:off x="865401" y="382479"/>
            <a:ext cx="6526599" cy="596348"/>
          </a:xfrm>
        </p:spPr>
        <p:txBody>
          <a:bodyPr>
            <a:normAutofit fontScale="90000"/>
          </a:bodyPr>
          <a:lstStyle/>
          <a:p>
            <a:r>
              <a:rPr lang="en-US" altLang="zh-CN" dirty="0" err="1">
                <a:latin typeface="Times New Roman" panose="02020603050405020304" pitchFamily="18" charset="0"/>
              </a:rPr>
              <a:t>Subsymbolic</a:t>
            </a:r>
            <a:r>
              <a:rPr lang="en-US" altLang="zh-CN" dirty="0">
                <a:latin typeface="Times New Roman" panose="02020603050405020304" pitchFamily="18" charset="0"/>
              </a:rPr>
              <a:t> approaches</a:t>
            </a:r>
            <a:endParaRPr lang="zh-CN" altLang="en-US" dirty="0"/>
          </a:p>
        </p:txBody>
      </p:sp>
      <p:sp>
        <p:nvSpPr>
          <p:cNvPr id="3" name="日期占位符 2">
            <a:extLst>
              <a:ext uri="{FF2B5EF4-FFF2-40B4-BE49-F238E27FC236}">
                <a16:creationId xmlns:a16="http://schemas.microsoft.com/office/drawing/2014/main" xmlns="" id="{8B7AE2F1-7754-413D-8FD4-0E6EA1D6C77C}"/>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7AC78F54-602A-4D27-8530-E17DA291832F}"/>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08531C77-0CA8-4B3A-9D8F-942781382A8B}"/>
              </a:ext>
            </a:extLst>
          </p:cNvPr>
          <p:cNvSpPr>
            <a:spLocks noGrp="1"/>
          </p:cNvSpPr>
          <p:nvPr>
            <p:ph type="sldNum" sz="quarter" idx="12"/>
          </p:nvPr>
        </p:nvSpPr>
        <p:spPr/>
        <p:txBody>
          <a:bodyPr/>
          <a:lstStyle/>
          <a:p>
            <a:fld id="{E60F2D4F-2241-454B-AF5D-961C997CB3BA}" type="slidenum">
              <a:rPr lang="zh-CN" altLang="en-US" smtClean="0"/>
              <a:pPr/>
              <a:t>27</a:t>
            </a:fld>
            <a:endParaRPr lang="zh-CN" altLang="en-US"/>
          </a:p>
        </p:txBody>
      </p:sp>
      <p:sp>
        <p:nvSpPr>
          <p:cNvPr id="6" name="Rectangle 3">
            <a:extLst>
              <a:ext uri="{FF2B5EF4-FFF2-40B4-BE49-F238E27FC236}">
                <a16:creationId xmlns:a16="http://schemas.microsoft.com/office/drawing/2014/main" xmlns="" id="{1D029016-1A03-4454-B8F7-0E2EC898CABF}"/>
              </a:ext>
            </a:extLst>
          </p:cNvPr>
          <p:cNvSpPr txBox="1">
            <a:spLocks noChangeArrowheads="1"/>
          </p:cNvSpPr>
          <p:nvPr/>
        </p:nvSpPr>
        <p:spPr>
          <a:xfrm>
            <a:off x="2136000" y="1651573"/>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Bottom-up (B-U) style</a:t>
            </a:r>
          </a:p>
          <a:p>
            <a:pPr lvl="1"/>
            <a:r>
              <a:rPr lang="fi-FI" altLang="zh-CN">
                <a:latin typeface="Times New Roman" panose="02020603050405020304" pitchFamily="18" charset="0"/>
              </a:rPr>
              <a:t>we have to follow the evolution of human</a:t>
            </a:r>
          </a:p>
          <a:p>
            <a:pPr lvl="1"/>
            <a:r>
              <a:rPr lang="en-US" altLang="zh-CN">
                <a:latin typeface="Times New Roman" panose="02020603050405020304" pitchFamily="18" charset="0"/>
              </a:rPr>
              <a:t>start from signals</a:t>
            </a:r>
            <a:r>
              <a:rPr lang="fi-FI" altLang="zh-CN">
                <a:latin typeface="Times New Roman" panose="02020603050405020304" pitchFamily="18" charset="0"/>
              </a:rPr>
              <a:t> &amp; signal-processing capabilities of simple animals</a:t>
            </a:r>
          </a:p>
          <a:p>
            <a:pPr lvl="1"/>
            <a:r>
              <a:rPr lang="fi-FI" altLang="zh-CN">
                <a:latin typeface="Times New Roman" panose="02020603050405020304" pitchFamily="18" charset="0"/>
              </a:rPr>
              <a:t>even these can often be useful</a:t>
            </a:r>
          </a:p>
          <a:p>
            <a:pPr lvl="1"/>
            <a:r>
              <a:rPr lang="fi-FI" altLang="zh-CN">
                <a:latin typeface="Times New Roman" panose="02020603050405020304" pitchFamily="18" charset="0"/>
              </a:rPr>
              <a:t>higher creatures build on these</a:t>
            </a:r>
            <a:endParaRPr lang="en-US" altLang="zh-CN">
              <a:latin typeface="Times New Roman" panose="02020603050405020304" pitchFamily="18" charset="0"/>
            </a:endParaRPr>
          </a:p>
          <a:p>
            <a:r>
              <a:rPr lang="fi-FI" altLang="zh-CN">
                <a:latin typeface="Times New Roman" panose="02020603050405020304" pitchFamily="18" charset="0"/>
              </a:rPr>
              <a:t>Emphasizes </a:t>
            </a:r>
            <a:r>
              <a:rPr lang="en-US" altLang="zh-CN" i="1">
                <a:latin typeface="Times New Roman" panose="02020603050405020304" pitchFamily="18" charset="0"/>
              </a:rPr>
              <a:t>symbol grounding</a:t>
            </a:r>
          </a:p>
          <a:p>
            <a:pPr lvl="1"/>
            <a:r>
              <a:rPr lang="fi-FI" altLang="zh-CN">
                <a:latin typeface="Times New Roman" panose="02020603050405020304" pitchFamily="18" charset="0"/>
              </a:rPr>
              <a:t>interaction of machine &amp; environment</a:t>
            </a:r>
          </a:p>
          <a:p>
            <a:pPr lvl="2"/>
            <a:r>
              <a:rPr lang="fi-FI" altLang="zh-CN">
                <a:latin typeface="Times New Roman" panose="02020603050405020304" pitchFamily="18" charset="0"/>
              </a:rPr>
              <a:t>input signals </a:t>
            </a:r>
            <a:r>
              <a:rPr lang="fi-FI" altLang="zh-CN">
                <a:latin typeface="Times New Roman" panose="02020603050405020304" pitchFamily="18" charset="0"/>
                <a:sym typeface="Wingdings" panose="05000000000000000000" pitchFamily="2" charset="2"/>
              </a:rPr>
              <a:t> symbols</a:t>
            </a:r>
          </a:p>
          <a:p>
            <a:pPr lvl="2"/>
            <a:r>
              <a:rPr lang="fi-FI" altLang="zh-CN">
                <a:latin typeface="Times New Roman" panose="02020603050405020304" pitchFamily="18" charset="0"/>
                <a:sym typeface="Wingdings" panose="05000000000000000000" pitchFamily="2" charset="2"/>
              </a:rPr>
              <a:t>symbolic actions  effects in environment</a:t>
            </a:r>
            <a:endParaRPr lang="fi-FI" altLang="zh-CN">
              <a:latin typeface="Times New Roman" panose="02020603050405020304" pitchFamily="18" charset="0"/>
            </a:endParaRPr>
          </a:p>
          <a:p>
            <a:pPr lvl="1"/>
            <a:r>
              <a:rPr lang="en-US" altLang="zh-CN">
                <a:latin typeface="Times New Roman" panose="02020603050405020304" pitchFamily="18" charset="0"/>
              </a:rPr>
              <a:t>emergent behavior: function of both machine &amp; environment</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89217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D97EB20E-AE65-4143-9D36-EC8A44CA5340}"/>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FEEDBF2F-5921-43ED-BFC4-C0010087A248}"/>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892BA470-F775-473C-9739-7D366F7A2168}"/>
              </a:ext>
            </a:extLst>
          </p:cNvPr>
          <p:cNvSpPr>
            <a:spLocks noGrp="1"/>
          </p:cNvSpPr>
          <p:nvPr>
            <p:ph type="sldNum" sz="quarter" idx="12"/>
          </p:nvPr>
        </p:nvSpPr>
        <p:spPr/>
        <p:txBody>
          <a:bodyPr/>
          <a:lstStyle/>
          <a:p>
            <a:fld id="{E60F2D4F-2241-454B-AF5D-961C997CB3BA}" type="slidenum">
              <a:rPr lang="zh-CN" altLang="en-US" smtClean="0"/>
              <a:pPr/>
              <a:t>28</a:t>
            </a:fld>
            <a:endParaRPr lang="zh-CN" altLang="en-US"/>
          </a:p>
        </p:txBody>
      </p:sp>
      <p:sp>
        <p:nvSpPr>
          <p:cNvPr id="5" name="标题 4">
            <a:extLst>
              <a:ext uri="{FF2B5EF4-FFF2-40B4-BE49-F238E27FC236}">
                <a16:creationId xmlns:a16="http://schemas.microsoft.com/office/drawing/2014/main" xmlns="" id="{AC4ACA84-99E1-4220-837F-500C996C74EC}"/>
              </a:ext>
            </a:extLst>
          </p:cNvPr>
          <p:cNvSpPr>
            <a:spLocks noGrp="1"/>
          </p:cNvSpPr>
          <p:nvPr>
            <p:ph type="title"/>
          </p:nvPr>
        </p:nvSpPr>
        <p:spPr>
          <a:xfrm>
            <a:off x="865401" y="382479"/>
            <a:ext cx="6310599" cy="596348"/>
          </a:xfrm>
        </p:spPr>
        <p:txBody>
          <a:bodyPr>
            <a:normAutofit fontScale="90000"/>
          </a:bodyPr>
          <a:lstStyle/>
          <a:p>
            <a:r>
              <a:rPr lang="zh-CN" altLang="en-US" dirty="0">
                <a:latin typeface="Times New Roman" panose="02020603050405020304" pitchFamily="18" charset="0"/>
              </a:rPr>
              <a:t>8. </a:t>
            </a:r>
            <a:r>
              <a:rPr lang="en-US" altLang="zh-CN" dirty="0">
                <a:latin typeface="Times New Roman" panose="02020603050405020304" pitchFamily="18" charset="0"/>
              </a:rPr>
              <a:t>Contents of the book</a:t>
            </a:r>
            <a:endParaRPr lang="zh-CN" altLang="en-US" dirty="0"/>
          </a:p>
        </p:txBody>
      </p:sp>
      <p:sp>
        <p:nvSpPr>
          <p:cNvPr id="6" name="Rectangle 3">
            <a:extLst>
              <a:ext uri="{FF2B5EF4-FFF2-40B4-BE49-F238E27FC236}">
                <a16:creationId xmlns:a16="http://schemas.microsoft.com/office/drawing/2014/main" xmlns="" id="{E6920F22-A7EE-41D4-97E5-888F813F61CA}"/>
              </a:ext>
            </a:extLst>
          </p:cNvPr>
          <p:cNvSpPr txBox="1">
            <a:spLocks noChangeArrowheads="1"/>
          </p:cNvSpPr>
          <p:nvPr/>
        </p:nvSpPr>
        <p:spPr>
          <a:xfrm>
            <a:off x="1848000" y="166045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Evolving series of agents</a:t>
            </a:r>
          </a:p>
          <a:p>
            <a:pPr lvl="1"/>
            <a:r>
              <a:rPr lang="fi-FI" altLang="zh-CN">
                <a:latin typeface="Times New Roman" panose="02020603050405020304" pitchFamily="18" charset="0"/>
              </a:rPr>
              <a:t>describe ideas and techniques </a:t>
            </a:r>
            <a:r>
              <a:rPr lang="en-US" altLang="zh-CN">
                <a:latin typeface="Times New Roman" panose="02020603050405020304" pitchFamily="18" charset="0"/>
              </a:rPr>
              <a:t>to mechanize intelligence</a:t>
            </a:r>
            <a:endParaRPr lang="fi-FI" altLang="zh-CN">
              <a:latin typeface="Times New Roman" panose="02020603050405020304" pitchFamily="18" charset="0"/>
            </a:endParaRPr>
          </a:p>
          <a:p>
            <a:r>
              <a:rPr lang="fi-FI" altLang="zh-CN">
                <a:latin typeface="Times New Roman" panose="02020603050405020304" pitchFamily="18" charset="0"/>
              </a:rPr>
              <a:t>working in an artificial world</a:t>
            </a:r>
          </a:p>
          <a:p>
            <a:pPr lvl="1"/>
            <a:r>
              <a:rPr lang="fi-FI" altLang="zh-CN">
                <a:latin typeface="Times New Roman" panose="02020603050405020304" pitchFamily="18" charset="0"/>
              </a:rPr>
              <a:t>`toy environment’ (grid space) for simplicity</a:t>
            </a:r>
          </a:p>
          <a:p>
            <a:pPr lvl="1"/>
            <a:r>
              <a:rPr lang="fi-FI" altLang="zh-CN">
                <a:latin typeface="Times New Roman" panose="02020603050405020304" pitchFamily="18" charset="0"/>
              </a:rPr>
              <a:t>r</a:t>
            </a:r>
            <a:r>
              <a:rPr lang="en-US" altLang="zh-CN">
                <a:latin typeface="Times New Roman" panose="02020603050405020304" pitchFamily="18" charset="0"/>
              </a:rPr>
              <a:t>eal</a:t>
            </a:r>
            <a:r>
              <a:rPr lang="fi-FI" altLang="zh-CN">
                <a:latin typeface="Times New Roman" panose="02020603050405020304" pitchFamily="18" charset="0"/>
              </a:rPr>
              <a:t> </a:t>
            </a:r>
            <a:r>
              <a:rPr lang="en-US" altLang="zh-CN">
                <a:latin typeface="Times New Roman" panose="02020603050405020304" pitchFamily="18" charset="0"/>
              </a:rPr>
              <a:t>world </a:t>
            </a:r>
            <a:r>
              <a:rPr lang="fi-FI" altLang="zh-CN">
                <a:latin typeface="Times New Roman" panose="02020603050405020304" pitchFamily="18" charset="0"/>
              </a:rPr>
              <a:t>is </a:t>
            </a:r>
            <a:r>
              <a:rPr lang="en-US" altLang="zh-CN">
                <a:latin typeface="Times New Roman" panose="02020603050405020304" pitchFamily="18" charset="0"/>
              </a:rPr>
              <a:t>often too complex to illustrate the very concept</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65036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DD28FED8-327F-47E9-84F0-BA6EA858CC9E}"/>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A306CE04-5A90-495F-9F44-8B4C01609844}"/>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629F2FE2-E4A0-46E2-9B10-DE624FAF3176}"/>
              </a:ext>
            </a:extLst>
          </p:cNvPr>
          <p:cNvSpPr>
            <a:spLocks noGrp="1"/>
          </p:cNvSpPr>
          <p:nvPr>
            <p:ph type="sldNum" sz="quarter" idx="12"/>
          </p:nvPr>
        </p:nvSpPr>
        <p:spPr/>
        <p:txBody>
          <a:bodyPr/>
          <a:lstStyle/>
          <a:p>
            <a:fld id="{E60F2D4F-2241-454B-AF5D-961C997CB3BA}" type="slidenum">
              <a:rPr lang="zh-CN" altLang="en-US" smtClean="0"/>
              <a:pPr/>
              <a:t>29</a:t>
            </a:fld>
            <a:endParaRPr lang="zh-CN" altLang="en-US"/>
          </a:p>
        </p:txBody>
      </p:sp>
      <p:sp>
        <p:nvSpPr>
          <p:cNvPr id="5" name="标题 4">
            <a:extLst>
              <a:ext uri="{FF2B5EF4-FFF2-40B4-BE49-F238E27FC236}">
                <a16:creationId xmlns:a16="http://schemas.microsoft.com/office/drawing/2014/main" xmlns="" id="{9294F7BC-74A9-4E99-882D-5BDB742DB21E}"/>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Grid-space world</a:t>
            </a:r>
            <a:endParaRPr lang="zh-CN" altLang="en-US" dirty="0"/>
          </a:p>
        </p:txBody>
      </p:sp>
      <p:sp>
        <p:nvSpPr>
          <p:cNvPr id="6" name="Rectangle 3">
            <a:extLst>
              <a:ext uri="{FF2B5EF4-FFF2-40B4-BE49-F238E27FC236}">
                <a16:creationId xmlns:a16="http://schemas.microsoft.com/office/drawing/2014/main" xmlns="" id="{23E4B524-2A79-440C-99EB-BFC75AF7B390}"/>
              </a:ext>
            </a:extLst>
          </p:cNvPr>
          <p:cNvSpPr txBox="1">
            <a:spLocks noChangeArrowheads="1"/>
          </p:cNvSpPr>
          <p:nvPr/>
        </p:nvSpPr>
        <p:spPr>
          <a:xfrm>
            <a:off x="2048276" y="1485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Discrete 3-dimensional grid space</a:t>
            </a:r>
          </a:p>
          <a:p>
            <a:pPr lvl="1"/>
            <a:r>
              <a:rPr lang="en-US" altLang="zh-CN">
                <a:latin typeface="Times New Roman" panose="02020603050405020304" pitchFamily="18" charset="0"/>
              </a:rPr>
              <a:t>2-dim</a:t>
            </a:r>
            <a:r>
              <a:rPr lang="fi-FI" altLang="zh-CN">
                <a:latin typeface="Times New Roman" panose="02020603050405020304" pitchFamily="18" charset="0"/>
              </a:rPr>
              <a:t>ensional</a:t>
            </a:r>
            <a:r>
              <a:rPr lang="en-US" altLang="zh-CN">
                <a:latin typeface="Times New Roman" panose="02020603050405020304" pitchFamily="18" charset="0"/>
              </a:rPr>
              <a:t> grid of cells as floor</a:t>
            </a:r>
            <a:endParaRPr lang="fi-FI" altLang="zh-CN">
              <a:latin typeface="Times New Roman" panose="02020603050405020304" pitchFamily="18" charset="0"/>
            </a:endParaRPr>
          </a:p>
          <a:p>
            <a:pPr lvl="1"/>
            <a:r>
              <a:rPr lang="fi-FI" altLang="zh-CN">
                <a:latin typeface="Times New Roman" panose="02020603050405020304" pitchFamily="18" charset="0"/>
              </a:rPr>
              <a:t>s</a:t>
            </a:r>
            <a:r>
              <a:rPr lang="en-US" altLang="zh-CN">
                <a:latin typeface="Times New Roman" panose="02020603050405020304" pitchFamily="18" charset="0"/>
              </a:rPr>
              <a:t>ufficiently rich to demand intelligence</a:t>
            </a:r>
          </a:p>
          <a:p>
            <a:pPr lvl="1"/>
            <a:r>
              <a:rPr lang="en-US" altLang="zh-CN">
                <a:latin typeface="Times New Roman" panose="02020603050405020304" pitchFamily="18" charset="0"/>
              </a:rPr>
              <a:t>cells may contain objects</a:t>
            </a:r>
          </a:p>
          <a:p>
            <a:pPr lvl="1"/>
            <a:r>
              <a:rPr lang="en-US" altLang="zh-CN">
                <a:latin typeface="Times New Roman" panose="02020603050405020304" pitchFamily="18" charset="0"/>
              </a:rPr>
              <a:t>space may have walls</a:t>
            </a:r>
          </a:p>
          <a:p>
            <a:r>
              <a:rPr lang="fi-FI" altLang="zh-CN">
                <a:latin typeface="Times New Roman" panose="02020603050405020304" pitchFamily="18" charset="0"/>
              </a:rPr>
              <a:t>A</a:t>
            </a:r>
            <a:r>
              <a:rPr lang="en-US" altLang="zh-CN">
                <a:latin typeface="Times New Roman" panose="02020603050405020304" pitchFamily="18" charset="0"/>
              </a:rPr>
              <a:t>gents </a:t>
            </a:r>
            <a:endParaRPr lang="fi-FI" altLang="zh-CN">
              <a:latin typeface="Times New Roman" panose="02020603050405020304" pitchFamily="18" charset="0"/>
            </a:endParaRPr>
          </a:p>
          <a:p>
            <a:pPr lvl="1"/>
            <a:r>
              <a:rPr lang="en-US" altLang="zh-CN">
                <a:latin typeface="Times New Roman" panose="02020603050405020304" pitchFamily="18" charset="0"/>
              </a:rPr>
              <a:t>move on the floor</a:t>
            </a:r>
            <a:endParaRPr lang="fi-FI" altLang="zh-CN">
              <a:latin typeface="Times New Roman" panose="02020603050405020304" pitchFamily="18" charset="0"/>
            </a:endParaRPr>
          </a:p>
          <a:p>
            <a:pPr lvl="1"/>
            <a:r>
              <a:rPr lang="fi-FI" altLang="zh-CN">
                <a:latin typeface="Times New Roman" panose="02020603050405020304" pitchFamily="18" charset="0"/>
              </a:rPr>
              <a:t>sense the environment</a:t>
            </a:r>
          </a:p>
          <a:p>
            <a:pPr lvl="1"/>
            <a:r>
              <a:rPr lang="fi-FI" altLang="zh-CN">
                <a:latin typeface="Times New Roman" panose="02020603050405020304" pitchFamily="18" charset="0"/>
              </a:rPr>
              <a:t>perform actions on objects</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715866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483852" y="1749425"/>
            <a:ext cx="9224296" cy="3968750"/>
          </a:xfrm>
          <a:prstGeom prst="roundRect">
            <a:avLst>
              <a:gd name="adj" fmla="val 9045"/>
            </a:avLst>
          </a:prstGeom>
          <a:solidFill>
            <a:schemeClr val="bg2"/>
          </a:solidFill>
          <a:ln>
            <a:noFill/>
          </a:ln>
          <a:effectLst>
            <a:outerShdw blurRad="304800" dist="38100" dir="2700000" sx="99000" sy="99000" algn="tl"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 name="页脚占位符 3"/>
          <p:cNvSpPr>
            <a:spLocks noGrp="1"/>
          </p:cNvSpPr>
          <p:nvPr>
            <p:ph type="ftr" sz="quarter" idx="11"/>
          </p:nvPr>
        </p:nvSpPr>
        <p:spPr/>
        <p:txBody>
          <a:bodyPr/>
          <a:lstStyle/>
          <a:p>
            <a:pPr>
              <a:lnSpc>
                <a:spcPct val="130000"/>
              </a:lnSpc>
            </a:pPr>
            <a:r>
              <a:rPr lang="zh-CN" altLang="en-US"/>
              <a:t>学而不厌，诲人不倦</a:t>
            </a:r>
          </a:p>
        </p:txBody>
      </p:sp>
      <p:sp>
        <p:nvSpPr>
          <p:cNvPr id="5" name="灯片编号占位符 4"/>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3</a:t>
            </a:fld>
            <a:endParaRPr lang="zh-CN" altLang="en-US"/>
          </a:p>
        </p:txBody>
      </p:sp>
      <p:sp>
        <p:nvSpPr>
          <p:cNvPr id="2" name="标题 1"/>
          <p:cNvSpPr>
            <a:spLocks noGrp="1"/>
          </p:cNvSpPr>
          <p:nvPr>
            <p:ph type="title"/>
          </p:nvPr>
        </p:nvSpPr>
        <p:spPr>
          <a:xfrm>
            <a:off x="912000" y="299675"/>
            <a:ext cx="5184000" cy="596348"/>
          </a:xfrm>
        </p:spPr>
        <p:txBody>
          <a:bodyPr>
            <a:normAutofit fontScale="90000"/>
          </a:bodyPr>
          <a:lstStyle/>
          <a:p>
            <a:pPr>
              <a:lnSpc>
                <a:spcPct val="130000"/>
              </a:lnSpc>
            </a:pPr>
            <a:r>
              <a:rPr lang="en-US" altLang="zh-CN" dirty="0">
                <a:latin typeface="Times New Roman" panose="02020603050405020304" pitchFamily="18" charset="0"/>
              </a:rPr>
              <a:t>About the textbook (</a:t>
            </a:r>
            <a:r>
              <a:rPr lang="en-US" altLang="zh-CN" dirty="0" err="1">
                <a:latin typeface="Times New Roman" panose="02020603050405020304" pitchFamily="18" charset="0"/>
              </a:rPr>
              <a:t>i</a:t>
            </a:r>
            <a:r>
              <a:rPr lang="en-US" altLang="zh-CN" dirty="0">
                <a:latin typeface="Times New Roman" panose="02020603050405020304" pitchFamily="18" charset="0"/>
              </a:rPr>
              <a:t>)</a:t>
            </a:r>
            <a:endParaRPr lang="zh-CN" altLang="en-US" dirty="0"/>
          </a:p>
        </p:txBody>
      </p:sp>
      <p:sp>
        <p:nvSpPr>
          <p:cNvPr id="3" name="内容占位符 2"/>
          <p:cNvSpPr>
            <a:spLocks noGrp="1"/>
          </p:cNvSpPr>
          <p:nvPr>
            <p:ph idx="4294967295"/>
          </p:nvPr>
        </p:nvSpPr>
        <p:spPr>
          <a:xfrm>
            <a:off x="2553750" y="2160552"/>
            <a:ext cx="8736012" cy="1747838"/>
          </a:xfrm>
        </p:spPr>
        <p:txBody>
          <a:bodyPr>
            <a:noAutofit/>
          </a:bodyPr>
          <a:lstStyle/>
          <a:p>
            <a:pPr>
              <a:spcBef>
                <a:spcPts val="500"/>
              </a:spcBef>
              <a:spcAft>
                <a:spcPts val="500"/>
              </a:spcAft>
              <a:buFont typeface="Wingdings" panose="05000000000000000000" pitchFamily="2" charset="2"/>
              <a:buNone/>
            </a:pPr>
            <a:r>
              <a:rPr lang="en-US" altLang="zh-CN" dirty="0">
                <a:latin typeface="Times New Roman" panose="02020603050405020304" pitchFamily="18" charset="0"/>
              </a:rPr>
              <a:t>AI systems = 'agents'</a:t>
            </a:r>
          </a:p>
          <a:p>
            <a:pPr>
              <a:spcBef>
                <a:spcPts val="500"/>
              </a:spcBef>
              <a:spcAft>
                <a:spcPts val="500"/>
              </a:spcAft>
              <a:buFont typeface="Symbol" panose="05050102010706020507" pitchFamily="18" charset="2"/>
              <a:buChar char="·"/>
            </a:pPr>
            <a:r>
              <a:rPr lang="fi-FI" altLang="zh-CN" dirty="0">
                <a:latin typeface="Times New Roman" panose="02020603050405020304" pitchFamily="18" charset="0"/>
              </a:rPr>
              <a:t>a perspective to view AI topics</a:t>
            </a:r>
          </a:p>
          <a:p>
            <a:pPr>
              <a:spcBef>
                <a:spcPts val="500"/>
              </a:spcBef>
              <a:spcAft>
                <a:spcPts val="500"/>
              </a:spcAft>
              <a:buFont typeface="Symbol" panose="05050102010706020507" pitchFamily="18" charset="2"/>
              <a:buChar char="·"/>
            </a:pPr>
            <a:r>
              <a:rPr lang="fi-FI" altLang="zh-CN" dirty="0">
                <a:latin typeface="Times New Roman" panose="02020603050405020304" pitchFamily="18" charset="0"/>
              </a:rPr>
              <a:t>progression </a:t>
            </a:r>
            <a:r>
              <a:rPr lang="en-US" altLang="zh-CN" dirty="0">
                <a:latin typeface="Times New Roman" panose="02020603050405020304" pitchFamily="18" charset="0"/>
              </a:rPr>
              <a:t>from simple ones to more complex ones </a:t>
            </a:r>
          </a:p>
          <a:p>
            <a:pPr>
              <a:spcBef>
                <a:spcPts val="500"/>
              </a:spcBef>
              <a:spcAft>
                <a:spcPts val="500"/>
              </a:spcAft>
              <a:buFont typeface="Symbol" panose="05050102010706020507" pitchFamily="18" charset="2"/>
              <a:buChar char="·"/>
            </a:pPr>
            <a:r>
              <a:rPr lang="en-US" altLang="zh-CN" i="1" dirty="0">
                <a:latin typeface="Times New Roman" panose="02020603050405020304" pitchFamily="18" charset="0"/>
              </a:rPr>
              <a:t>evolutionary AI</a:t>
            </a:r>
            <a:r>
              <a:rPr lang="en-US" altLang="zh-CN" dirty="0">
                <a:latin typeface="Times New Roman" panose="02020603050405020304" pitchFamily="18" charset="0"/>
              </a:rPr>
              <a:t> </a:t>
            </a:r>
            <a:r>
              <a:rPr lang="fi-FI" altLang="zh-CN" dirty="0">
                <a:latin typeface="Times New Roman" panose="02020603050405020304" pitchFamily="18" charset="0"/>
              </a:rPr>
              <a:t>approach</a:t>
            </a:r>
            <a:endParaRPr lang="en-US" altLang="zh-CN" dirty="0">
              <a:latin typeface="Times New Roman" panose="02020603050405020304" pitchFamily="18" charset="0"/>
            </a:endParaRPr>
          </a:p>
          <a:p>
            <a:pPr>
              <a:spcBef>
                <a:spcPts val="500"/>
              </a:spcBef>
              <a:spcAft>
                <a:spcPts val="500"/>
              </a:spcAft>
              <a:buFont typeface="Symbol" panose="05050102010706020507" pitchFamily="18" charset="2"/>
              <a:buChar char="·"/>
            </a:pPr>
            <a:r>
              <a:rPr lang="en-US" altLang="zh-CN" dirty="0">
                <a:latin typeface="Times New Roman" panose="02020603050405020304" pitchFamily="18" charset="0"/>
              </a:rPr>
              <a:t>agents theme unifies many application topics of AI </a:t>
            </a:r>
          </a:p>
          <a:p>
            <a:pPr>
              <a:spcBef>
                <a:spcPts val="500"/>
              </a:spcBef>
              <a:spcAft>
                <a:spcPts val="500"/>
              </a:spcAft>
              <a:buFont typeface="Symbol" panose="05050102010706020507" pitchFamily="18" charset="2"/>
              <a:buChar char="·"/>
            </a:pPr>
            <a:r>
              <a:rPr lang="en-US" altLang="zh-CN" dirty="0">
                <a:latin typeface="Times New Roman" panose="02020603050405020304" pitchFamily="18" charset="0"/>
              </a:rPr>
              <a:t>expert systems, NLP, image processing, data mining, robotics, ...</a:t>
            </a:r>
          </a:p>
        </p:txBody>
      </p:sp>
      <p:sp>
        <p:nvSpPr>
          <p:cNvPr id="9" name="quotation-mark_32371"/>
          <p:cNvSpPr>
            <a:spLocks noChangeAspect="1"/>
          </p:cNvSpPr>
          <p:nvPr/>
        </p:nvSpPr>
        <p:spPr bwMode="auto">
          <a:xfrm>
            <a:off x="1649976" y="1536699"/>
            <a:ext cx="901700" cy="836888"/>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10" name="quotation-mark_32371"/>
          <p:cNvSpPr>
            <a:spLocks noChangeAspect="1"/>
          </p:cNvSpPr>
          <p:nvPr/>
        </p:nvSpPr>
        <p:spPr bwMode="auto">
          <a:xfrm rot="10800000">
            <a:off x="9895205" y="5214620"/>
            <a:ext cx="647065" cy="600710"/>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6" name="日期占位符 5"/>
          <p:cNvSpPr>
            <a:spLocks noGrp="1"/>
          </p:cNvSpPr>
          <p:nvPr>
            <p:ph type="dt" sz="half" idx="10"/>
          </p:nvPr>
        </p:nvSpPr>
        <p:spPr/>
        <p:txBody>
          <a:bodyPr/>
          <a:lstStyle/>
          <a:p>
            <a:fld id="{DB71EABD-E1E5-481D-A8D7-CAA70C912AAA}" type="datetime1">
              <a:rPr lang="zh-CN" altLang="en-US" smtClean="0"/>
              <a:pPr/>
              <a:t>2020/9/21</a:t>
            </a:fld>
            <a:endParaRPr lang="zh-CN" alt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B4200D05-A8EA-4CE3-BE15-780E595CC7E9}"/>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67A2F045-B37B-4567-B807-853D06EE313D}"/>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7B982D8E-B2A2-42EC-8387-63B548D79CDB}"/>
              </a:ext>
            </a:extLst>
          </p:cNvPr>
          <p:cNvSpPr>
            <a:spLocks noGrp="1"/>
          </p:cNvSpPr>
          <p:nvPr>
            <p:ph type="sldNum" sz="quarter" idx="12"/>
          </p:nvPr>
        </p:nvSpPr>
        <p:spPr/>
        <p:txBody>
          <a:bodyPr/>
          <a:lstStyle/>
          <a:p>
            <a:fld id="{E60F2D4F-2241-454B-AF5D-961C997CB3BA}" type="slidenum">
              <a:rPr lang="zh-CN" altLang="en-US" smtClean="0"/>
              <a:pPr/>
              <a:t>30</a:t>
            </a:fld>
            <a:endParaRPr lang="zh-CN" altLang="en-US"/>
          </a:p>
        </p:txBody>
      </p:sp>
      <p:sp>
        <p:nvSpPr>
          <p:cNvPr id="5" name="标题 4">
            <a:extLst>
              <a:ext uri="{FF2B5EF4-FFF2-40B4-BE49-F238E27FC236}">
                <a16:creationId xmlns:a16="http://schemas.microsoft.com/office/drawing/2014/main" xmlns="" id="{0C7EDA53-3053-49E3-AE2B-F8D4CAD09E13}"/>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Grid-space world</a:t>
            </a:r>
            <a:r>
              <a:rPr lang="fi-FI" altLang="zh-CN" dirty="0">
                <a:latin typeface="Times New Roman" panose="02020603050405020304" pitchFamily="18" charset="0"/>
              </a:rPr>
              <a:t> (ii)</a:t>
            </a:r>
            <a:endParaRPr lang="zh-CN" altLang="en-US" dirty="0"/>
          </a:p>
        </p:txBody>
      </p:sp>
      <p:sp>
        <p:nvSpPr>
          <p:cNvPr id="6" name="Rectangle 3">
            <a:extLst>
              <a:ext uri="{FF2B5EF4-FFF2-40B4-BE49-F238E27FC236}">
                <a16:creationId xmlns:a16="http://schemas.microsoft.com/office/drawing/2014/main" xmlns="" id="{B07CA900-5B23-4B7E-8B90-18AC6613F7AD}"/>
              </a:ext>
            </a:extLst>
          </p:cNvPr>
          <p:cNvSpPr txBox="1">
            <a:spLocks noChangeArrowheads="1"/>
          </p:cNvSpPr>
          <p:nvPr/>
        </p:nvSpPr>
        <p:spPr>
          <a:xfrm>
            <a:off x="1999774" y="168773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Customizable to many other toy-worlds existing in AI literature</a:t>
            </a:r>
          </a:p>
          <a:p>
            <a:r>
              <a:rPr lang="fi-FI" altLang="zh-CN">
                <a:latin typeface="Times New Roman" panose="02020603050405020304" pitchFamily="18" charset="0"/>
              </a:rPr>
              <a:t>Many AI techniques are discrete</a:t>
            </a:r>
          </a:p>
          <a:p>
            <a:pPr lvl="1"/>
            <a:r>
              <a:rPr lang="fi-FI" altLang="zh-CN">
                <a:latin typeface="Times New Roman" panose="02020603050405020304" pitchFamily="18" charset="0"/>
              </a:rPr>
              <a:t>countable (often finite) # of locations, time points, agents, objects</a:t>
            </a:r>
          </a:p>
          <a:p>
            <a:r>
              <a:rPr lang="fi-FI" altLang="zh-CN">
                <a:latin typeface="Times New Roman" panose="02020603050405020304" pitchFamily="18" charset="0"/>
              </a:rPr>
              <a:t>Connection to continuous world requires subsymbolic processing</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0657883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F2701624-643C-421C-AA5F-60C4CA258B28}"/>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23C27F09-2F3E-495B-ADA7-5D7868B0A0B6}"/>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9DD871B1-C714-4A5F-90A9-29A33DE1659A}"/>
              </a:ext>
            </a:extLst>
          </p:cNvPr>
          <p:cNvSpPr>
            <a:spLocks noGrp="1"/>
          </p:cNvSpPr>
          <p:nvPr>
            <p:ph type="sldNum" sz="quarter" idx="12"/>
          </p:nvPr>
        </p:nvSpPr>
        <p:spPr/>
        <p:txBody>
          <a:bodyPr/>
          <a:lstStyle/>
          <a:p>
            <a:fld id="{E60F2D4F-2241-454B-AF5D-961C997CB3BA}" type="slidenum">
              <a:rPr lang="zh-CN" altLang="en-US" smtClean="0"/>
              <a:pPr/>
              <a:t>31</a:t>
            </a:fld>
            <a:endParaRPr lang="zh-CN" altLang="en-US"/>
          </a:p>
        </p:txBody>
      </p:sp>
      <p:sp>
        <p:nvSpPr>
          <p:cNvPr id="5" name="标题 4">
            <a:extLst>
              <a:ext uri="{FF2B5EF4-FFF2-40B4-BE49-F238E27FC236}">
                <a16:creationId xmlns:a16="http://schemas.microsoft.com/office/drawing/2014/main" xmlns="" id="{63E65746-0367-4CA9-A178-D077EC68B3F5}"/>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Agent evolution (</a:t>
            </a:r>
            <a:r>
              <a:rPr lang="en-US" altLang="zh-CN" dirty="0" err="1">
                <a:latin typeface="Times New Roman" panose="02020603050405020304" pitchFamily="18" charset="0"/>
              </a:rPr>
              <a:t>i</a:t>
            </a:r>
            <a:r>
              <a:rPr lang="en-US" altLang="zh-CN" dirty="0">
                <a:latin typeface="Times New Roman" panose="02020603050405020304" pitchFamily="18" charset="0"/>
              </a:rPr>
              <a:t>)</a:t>
            </a:r>
            <a:endParaRPr lang="zh-CN" altLang="en-US" dirty="0"/>
          </a:p>
        </p:txBody>
      </p:sp>
      <p:sp>
        <p:nvSpPr>
          <p:cNvPr id="6" name="Rectangle 3">
            <a:extLst>
              <a:ext uri="{FF2B5EF4-FFF2-40B4-BE49-F238E27FC236}">
                <a16:creationId xmlns:a16="http://schemas.microsoft.com/office/drawing/2014/main" xmlns="" id="{82A8EB5C-DF3D-4BD8-82CF-D0904718830C}"/>
              </a:ext>
            </a:extLst>
          </p:cNvPr>
          <p:cNvSpPr txBox="1">
            <a:spLocks noChangeArrowheads="1"/>
          </p:cNvSpPr>
          <p:nvPr/>
        </p:nvSpPr>
        <p:spPr>
          <a:xfrm>
            <a:off x="2064000" y="1668926"/>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Reactive agents: senses &amp; actions</a:t>
            </a:r>
          </a:p>
          <a:p>
            <a:pPr lvl="1"/>
            <a:r>
              <a:rPr lang="en-US" altLang="zh-CN">
                <a:latin typeface="Times New Roman" panose="02020603050405020304" pitchFamily="18" charset="0"/>
              </a:rPr>
              <a:t>with or without memory</a:t>
            </a:r>
          </a:p>
          <a:p>
            <a:pPr lvl="1"/>
            <a:r>
              <a:rPr lang="en-US" altLang="zh-CN">
                <a:latin typeface="Times New Roman" panose="02020603050405020304" pitchFamily="18" charset="0"/>
              </a:rPr>
              <a:t>action = function of senses &amp; past</a:t>
            </a:r>
          </a:p>
          <a:p>
            <a:r>
              <a:rPr lang="en-US" altLang="zh-CN">
                <a:latin typeface="Times New Roman" panose="02020603050405020304" pitchFamily="18" charset="0"/>
              </a:rPr>
              <a:t>Agents with ‘model of the world’</a:t>
            </a:r>
          </a:p>
          <a:p>
            <a:pPr lvl="1"/>
            <a:r>
              <a:rPr lang="en-US" altLang="zh-CN">
                <a:latin typeface="Times New Roman" panose="02020603050405020304" pitchFamily="18" charset="0"/>
              </a:rPr>
              <a:t>simulate world &amp; actions on it</a:t>
            </a:r>
          </a:p>
          <a:p>
            <a:pPr lvl="1"/>
            <a:r>
              <a:rPr lang="en-US" altLang="zh-CN">
                <a:latin typeface="Times New Roman" panose="02020603050405020304" pitchFamily="18" charset="0"/>
              </a:rPr>
              <a:t>iconic systems (complete, e.g. chess)</a:t>
            </a:r>
          </a:p>
          <a:p>
            <a:pPr lvl="1"/>
            <a:r>
              <a:rPr lang="en-US" altLang="zh-CN">
                <a:latin typeface="Times New Roman" panose="02020603050405020304" pitchFamily="18" charset="0"/>
              </a:rPr>
              <a:t>feature based systems (incomplete)</a:t>
            </a:r>
          </a:p>
          <a:p>
            <a:pPr lvl="2"/>
            <a:r>
              <a:rPr lang="en-US" altLang="zh-CN">
                <a:latin typeface="Times New Roman" panose="02020603050405020304" pitchFamily="18" charset="0"/>
              </a:rPr>
              <a:t>declarative description of ‘what is known’</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256388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E1F231AF-166B-437E-98C3-F153EE6BCD96}"/>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2B183598-F73F-41AE-9AC3-876EECAAF2CF}"/>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A45035B7-088B-4113-8CC8-3326F5B588F2}"/>
              </a:ext>
            </a:extLst>
          </p:cNvPr>
          <p:cNvSpPr>
            <a:spLocks noGrp="1"/>
          </p:cNvSpPr>
          <p:nvPr>
            <p:ph type="sldNum" sz="quarter" idx="12"/>
          </p:nvPr>
        </p:nvSpPr>
        <p:spPr/>
        <p:txBody>
          <a:bodyPr/>
          <a:lstStyle/>
          <a:p>
            <a:fld id="{E60F2D4F-2241-454B-AF5D-961C997CB3BA}" type="slidenum">
              <a:rPr lang="zh-CN" altLang="en-US" smtClean="0"/>
              <a:pPr/>
              <a:t>32</a:t>
            </a:fld>
            <a:endParaRPr lang="zh-CN" altLang="en-US"/>
          </a:p>
        </p:txBody>
      </p:sp>
      <p:sp>
        <p:nvSpPr>
          <p:cNvPr id="5" name="标题 4">
            <a:extLst>
              <a:ext uri="{FF2B5EF4-FFF2-40B4-BE49-F238E27FC236}">
                <a16:creationId xmlns:a16="http://schemas.microsoft.com/office/drawing/2014/main" xmlns="" id="{80792316-B5AD-49B5-B989-D6ADC7CFB0AD}"/>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Agent evolution (ii)</a:t>
            </a:r>
            <a:endParaRPr lang="zh-CN" altLang="en-US" dirty="0"/>
          </a:p>
        </p:txBody>
      </p:sp>
      <p:sp>
        <p:nvSpPr>
          <p:cNvPr id="6" name="Rectangle 3">
            <a:extLst>
              <a:ext uri="{FF2B5EF4-FFF2-40B4-BE49-F238E27FC236}">
                <a16:creationId xmlns:a16="http://schemas.microsoft.com/office/drawing/2014/main" xmlns="" id="{A77AE097-50C1-4EAF-8537-968EC32101A4}"/>
              </a:ext>
            </a:extLst>
          </p:cNvPr>
          <p:cNvSpPr txBox="1">
            <a:spLocks noChangeArrowheads="1"/>
          </p:cNvSpPr>
          <p:nvPr/>
        </p:nvSpPr>
        <p:spPr>
          <a:xfrm>
            <a:off x="1920000" y="1557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Planning agents</a:t>
            </a:r>
          </a:p>
          <a:p>
            <a:pPr lvl="1"/>
            <a:r>
              <a:rPr lang="fi-FI" altLang="zh-CN">
                <a:latin typeface="Times New Roman" panose="02020603050405020304" pitchFamily="18" charset="0"/>
              </a:rPr>
              <a:t>p</a:t>
            </a:r>
            <a:r>
              <a:rPr lang="en-US" altLang="zh-CN">
                <a:latin typeface="Times New Roman" panose="02020603050405020304" pitchFamily="18" charset="0"/>
              </a:rPr>
              <a:t>lan</a:t>
            </a:r>
            <a:r>
              <a:rPr lang="fi-FI" altLang="zh-CN">
                <a:latin typeface="Times New Roman" panose="02020603050405020304" pitchFamily="18" charset="0"/>
              </a:rPr>
              <a:t> = </a:t>
            </a:r>
            <a:r>
              <a:rPr lang="en-US" altLang="zh-CN">
                <a:latin typeface="Times New Roman" panose="02020603050405020304" pitchFamily="18" charset="0"/>
              </a:rPr>
              <a:t>series of actions </a:t>
            </a:r>
            <a:r>
              <a:rPr lang="fi-FI" altLang="zh-CN">
                <a:latin typeface="Times New Roman" panose="02020603050405020304" pitchFamily="18" charset="0"/>
              </a:rPr>
              <a:t>with effects</a:t>
            </a:r>
          </a:p>
          <a:p>
            <a:pPr lvl="1"/>
            <a:r>
              <a:rPr lang="fi-FI" altLang="zh-CN">
                <a:latin typeface="Times New Roman" panose="02020603050405020304" pitchFamily="18" charset="0"/>
              </a:rPr>
              <a:t>take actions leading toward some</a:t>
            </a:r>
            <a:r>
              <a:rPr lang="en-US" altLang="zh-CN">
                <a:latin typeface="Times New Roman" panose="02020603050405020304" pitchFamily="18" charset="0"/>
              </a:rPr>
              <a:t> </a:t>
            </a:r>
            <a:r>
              <a:rPr lang="en-US" altLang="zh-CN" i="1">
                <a:latin typeface="Times New Roman" panose="02020603050405020304" pitchFamily="18" charset="0"/>
              </a:rPr>
              <a:t>goal</a:t>
            </a:r>
          </a:p>
          <a:p>
            <a:pPr lvl="1"/>
            <a:r>
              <a:rPr lang="en-US" altLang="zh-CN">
                <a:latin typeface="Times New Roman" panose="02020603050405020304" pitchFamily="18" charset="0"/>
              </a:rPr>
              <a:t>can work in worlds that cannot be perfectly sensed and modeled</a:t>
            </a:r>
            <a:r>
              <a:rPr lang="fi-FI" altLang="zh-CN">
                <a:latin typeface="Times New Roman" panose="02020603050405020304" pitchFamily="18" charset="0"/>
              </a:rPr>
              <a:t> (must track consequences of actions)</a:t>
            </a:r>
            <a:endParaRPr lang="en-US" altLang="zh-CN">
              <a:latin typeface="Times New Roman" panose="02020603050405020304" pitchFamily="18" charset="0"/>
            </a:endParaRPr>
          </a:p>
          <a:p>
            <a:r>
              <a:rPr lang="en-US" altLang="zh-CN">
                <a:latin typeface="Times New Roman" panose="02020603050405020304" pitchFamily="18" charset="0"/>
              </a:rPr>
              <a:t>Reasoning agents</a:t>
            </a:r>
            <a:endParaRPr lang="fi-FI" altLang="zh-CN">
              <a:latin typeface="Times New Roman" panose="02020603050405020304" pitchFamily="18" charset="0"/>
            </a:endParaRPr>
          </a:p>
          <a:p>
            <a:pPr lvl="1"/>
            <a:r>
              <a:rPr lang="fi-FI" altLang="zh-CN">
                <a:latin typeface="Times New Roman" panose="02020603050405020304" pitchFamily="18" charset="0"/>
              </a:rPr>
              <a:t>’if A is at X it can not be at Y’</a:t>
            </a:r>
          </a:p>
          <a:p>
            <a:pPr lvl="1"/>
            <a:r>
              <a:rPr lang="fi-FI" altLang="zh-CN">
                <a:latin typeface="Times New Roman" panose="02020603050405020304" pitchFamily="18" charset="0"/>
              </a:rPr>
              <a:t>can deal with constraints on world</a:t>
            </a:r>
          </a:p>
          <a:p>
            <a:pPr lvl="1"/>
            <a:r>
              <a:rPr lang="fi-FI" altLang="zh-CN">
                <a:latin typeface="Times New Roman" panose="02020603050405020304" pitchFamily="18" charset="0"/>
              </a:rPr>
              <a:t>can deduce new information from the constraints</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75715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5B3BD8E8-AA3C-4432-BE7D-4D6DFE66A380}"/>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E991EB95-0BCC-4E84-AFEB-10F1DC3E37D3}"/>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39AFBF76-01F2-4CAE-A492-9C98215F4D2E}"/>
              </a:ext>
            </a:extLst>
          </p:cNvPr>
          <p:cNvSpPr>
            <a:spLocks noGrp="1"/>
          </p:cNvSpPr>
          <p:nvPr>
            <p:ph type="sldNum" sz="quarter" idx="12"/>
          </p:nvPr>
        </p:nvSpPr>
        <p:spPr/>
        <p:txBody>
          <a:bodyPr/>
          <a:lstStyle/>
          <a:p>
            <a:fld id="{E60F2D4F-2241-454B-AF5D-961C997CB3BA}" type="slidenum">
              <a:rPr lang="zh-CN" altLang="en-US" smtClean="0"/>
              <a:pPr/>
              <a:t>33</a:t>
            </a:fld>
            <a:endParaRPr lang="zh-CN" altLang="en-US"/>
          </a:p>
        </p:txBody>
      </p:sp>
      <p:sp>
        <p:nvSpPr>
          <p:cNvPr id="5" name="标题 4">
            <a:extLst>
              <a:ext uri="{FF2B5EF4-FFF2-40B4-BE49-F238E27FC236}">
                <a16:creationId xmlns:a16="http://schemas.microsoft.com/office/drawing/2014/main" xmlns="" id="{EFE0C78B-3697-49FE-B823-583B51CAC8D8}"/>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Agent evolution (ii</a:t>
            </a:r>
            <a:r>
              <a:rPr lang="fi-FI" altLang="zh-CN" dirty="0">
                <a:latin typeface="Times New Roman" panose="02020603050405020304" pitchFamily="18" charset="0"/>
              </a:rPr>
              <a:t>i</a:t>
            </a:r>
            <a:r>
              <a:rPr lang="en-US" altLang="zh-CN" dirty="0">
                <a:latin typeface="Times New Roman" panose="02020603050405020304" pitchFamily="18" charset="0"/>
              </a:rPr>
              <a:t>)</a:t>
            </a:r>
            <a:endParaRPr lang="zh-CN" altLang="en-US" dirty="0"/>
          </a:p>
        </p:txBody>
      </p:sp>
      <p:sp>
        <p:nvSpPr>
          <p:cNvPr id="6" name="Rectangle 3">
            <a:extLst>
              <a:ext uri="{FF2B5EF4-FFF2-40B4-BE49-F238E27FC236}">
                <a16:creationId xmlns:a16="http://schemas.microsoft.com/office/drawing/2014/main" xmlns="" id="{2ADE2AE1-1009-4446-8925-F4CD2EC9B38E}"/>
              </a:ext>
            </a:extLst>
          </p:cNvPr>
          <p:cNvSpPr txBox="1">
            <a:spLocks noChangeArrowheads="1"/>
          </p:cNvSpPr>
          <p:nvPr/>
        </p:nvSpPr>
        <p:spPr>
          <a:xfrm>
            <a:off x="2019300" y="1669328"/>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Worlds with many agents</a:t>
            </a:r>
          </a:p>
          <a:p>
            <a:pPr lvl="1"/>
            <a:r>
              <a:rPr lang="fi-FI" altLang="zh-CN">
                <a:latin typeface="Times New Roman" panose="02020603050405020304" pitchFamily="18" charset="0"/>
              </a:rPr>
              <a:t>influence on other agents</a:t>
            </a:r>
          </a:p>
          <a:p>
            <a:pPr lvl="1"/>
            <a:r>
              <a:rPr lang="fi-FI" altLang="zh-CN">
                <a:latin typeface="Times New Roman" panose="02020603050405020304" pitchFamily="18" charset="0"/>
              </a:rPr>
              <a:t>new action: c</a:t>
            </a:r>
            <a:r>
              <a:rPr lang="en-US" altLang="zh-CN">
                <a:latin typeface="Times New Roman" panose="02020603050405020304" pitchFamily="18" charset="0"/>
              </a:rPr>
              <a:t>ommunica</a:t>
            </a:r>
            <a:r>
              <a:rPr lang="fi-FI" altLang="zh-CN">
                <a:latin typeface="Times New Roman" panose="02020603050405020304" pitchFamily="18" charset="0"/>
              </a:rPr>
              <a:t>tion</a:t>
            </a:r>
            <a:endParaRPr lang="en-US" altLang="zh-CN">
              <a:latin typeface="Times New Roman" panose="02020603050405020304" pitchFamily="18" charset="0"/>
            </a:endParaRPr>
          </a:p>
          <a:p>
            <a:r>
              <a:rPr lang="en-US" altLang="zh-CN">
                <a:latin typeface="Times New Roman" panose="02020603050405020304" pitchFamily="18" charset="0"/>
              </a:rPr>
              <a:t>Learning agents</a:t>
            </a:r>
            <a:endParaRPr lang="fi-FI" altLang="zh-CN">
              <a:latin typeface="Times New Roman" panose="02020603050405020304" pitchFamily="18" charset="0"/>
            </a:endParaRPr>
          </a:p>
          <a:p>
            <a:pPr lvl="1"/>
            <a:r>
              <a:rPr lang="fi-FI" altLang="zh-CN">
                <a:latin typeface="Times New Roman" panose="02020603050405020304" pitchFamily="18" charset="0"/>
              </a:rPr>
              <a:t>part of all evolutionary steps</a:t>
            </a:r>
          </a:p>
          <a:p>
            <a:pPr lvl="1"/>
            <a:r>
              <a:rPr lang="fi-FI" altLang="zh-CN">
                <a:latin typeface="Times New Roman" panose="02020603050405020304" pitchFamily="18" charset="0"/>
              </a:rPr>
              <a:t>autonomous systems: no built-in knowledge</a:t>
            </a:r>
          </a:p>
          <a:p>
            <a:pPr lvl="1"/>
            <a:r>
              <a:rPr lang="fi-FI" altLang="zh-CN">
                <a:latin typeface="Times New Roman" panose="02020603050405020304" pitchFamily="18" charset="0"/>
              </a:rPr>
              <a:t>behaviour = f(senses, past experience)</a:t>
            </a:r>
          </a:p>
          <a:p>
            <a:pPr lvl="1"/>
            <a:r>
              <a:rPr lang="fi-FI" altLang="zh-CN">
                <a:latin typeface="Times New Roman" panose="02020603050405020304" pitchFamily="18" charset="0"/>
              </a:rPr>
              <a:t>halfway: initial but modifiable KB</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114910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F8DDCFF6-2AB2-4FFC-BB1E-CDE2EF3B1520}"/>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6328BC60-6D6A-419F-872B-478FFD6388FC}"/>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AF5A043D-1F57-4606-AC4F-091FC8C0BC16}"/>
              </a:ext>
            </a:extLst>
          </p:cNvPr>
          <p:cNvSpPr>
            <a:spLocks noGrp="1"/>
          </p:cNvSpPr>
          <p:nvPr>
            <p:ph type="sldNum" sz="quarter" idx="12"/>
          </p:nvPr>
        </p:nvSpPr>
        <p:spPr/>
        <p:txBody>
          <a:bodyPr/>
          <a:lstStyle/>
          <a:p>
            <a:fld id="{E60F2D4F-2241-454B-AF5D-961C997CB3BA}" type="slidenum">
              <a:rPr lang="zh-CN" altLang="en-US" smtClean="0"/>
              <a:pPr/>
              <a:t>34</a:t>
            </a:fld>
            <a:endParaRPr lang="zh-CN" altLang="en-US"/>
          </a:p>
        </p:txBody>
      </p:sp>
      <p:sp>
        <p:nvSpPr>
          <p:cNvPr id="5" name="标题 4">
            <a:extLst>
              <a:ext uri="{FF2B5EF4-FFF2-40B4-BE49-F238E27FC236}">
                <a16:creationId xmlns:a16="http://schemas.microsoft.com/office/drawing/2014/main" xmlns="" id="{944C8098-10F1-48A9-83E3-1536AF207634}"/>
              </a:ext>
            </a:extLst>
          </p:cNvPr>
          <p:cNvSpPr>
            <a:spLocks noGrp="1"/>
          </p:cNvSpPr>
          <p:nvPr>
            <p:ph type="title"/>
          </p:nvPr>
        </p:nvSpPr>
        <p:spPr/>
        <p:txBody>
          <a:bodyPr>
            <a:normAutofit fontScale="90000"/>
          </a:bodyPr>
          <a:lstStyle/>
          <a:p>
            <a:r>
              <a:rPr lang="zh-CN" altLang="en-US" dirty="0">
                <a:latin typeface="Times New Roman" panose="02020603050405020304" pitchFamily="18" charset="0"/>
              </a:rPr>
              <a:t>9. </a:t>
            </a:r>
            <a:r>
              <a:rPr lang="en-US" altLang="zh-CN" dirty="0">
                <a:latin typeface="Times New Roman" panose="02020603050405020304" pitchFamily="18" charset="0"/>
              </a:rPr>
              <a:t>Discussion</a:t>
            </a:r>
            <a:endParaRPr lang="zh-CN" altLang="en-US" dirty="0"/>
          </a:p>
        </p:txBody>
      </p:sp>
      <p:sp>
        <p:nvSpPr>
          <p:cNvPr id="6" name="Rectangle 3">
            <a:extLst>
              <a:ext uri="{FF2B5EF4-FFF2-40B4-BE49-F238E27FC236}">
                <a16:creationId xmlns:a16="http://schemas.microsoft.com/office/drawing/2014/main" xmlns="" id="{DE1D3FF4-C5AE-49AE-9233-49D094E5BE8B}"/>
              </a:ext>
            </a:extLst>
          </p:cNvPr>
          <p:cNvSpPr txBox="1">
            <a:spLocks noChangeArrowheads="1"/>
          </p:cNvSpPr>
          <p:nvPr/>
        </p:nvSpPr>
        <p:spPr>
          <a:xfrm>
            <a:off x="1776000" y="1773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pPr>
            <a:r>
              <a:rPr lang="fi-FI" altLang="zh-CN">
                <a:latin typeface="Times New Roman" panose="02020603050405020304" pitchFamily="18" charset="0"/>
              </a:rPr>
              <a:t>Animal &amp; human behavior has inspired both B-U &amp; T-D directions</a:t>
            </a:r>
          </a:p>
          <a:p>
            <a:pPr>
              <a:lnSpc>
                <a:spcPct val="80000"/>
              </a:lnSpc>
            </a:pPr>
            <a:r>
              <a:rPr lang="fi-FI" altLang="zh-CN">
                <a:latin typeface="Times New Roman" panose="02020603050405020304" pitchFamily="18" charset="0"/>
              </a:rPr>
              <a:t>Bottom-up</a:t>
            </a:r>
            <a:endParaRPr lang="en-US" altLang="zh-CN">
              <a:latin typeface="Times New Roman" panose="02020603050405020304" pitchFamily="18" charset="0"/>
            </a:endParaRPr>
          </a:p>
          <a:p>
            <a:pPr lvl="1">
              <a:lnSpc>
                <a:spcPct val="80000"/>
              </a:lnSpc>
            </a:pPr>
            <a:r>
              <a:rPr lang="fi-FI" altLang="zh-CN">
                <a:latin typeface="Times New Roman" panose="02020603050405020304" pitchFamily="18" charset="0"/>
              </a:rPr>
              <a:t>b</a:t>
            </a:r>
            <a:r>
              <a:rPr lang="en-US" altLang="zh-CN">
                <a:latin typeface="Times New Roman" panose="02020603050405020304" pitchFamily="18" charset="0"/>
              </a:rPr>
              <a:t>ehavior </a:t>
            </a:r>
            <a:r>
              <a:rPr lang="fi-FI" altLang="zh-CN">
                <a:latin typeface="Times New Roman" panose="02020603050405020304" pitchFamily="18" charset="0"/>
              </a:rPr>
              <a:t>is a </a:t>
            </a:r>
            <a:r>
              <a:rPr lang="en-US" altLang="zh-CN">
                <a:latin typeface="Times New Roman" panose="02020603050405020304" pitchFamily="18" charset="0"/>
              </a:rPr>
              <a:t>result of combining ‘neuronlike’ computational elements</a:t>
            </a:r>
            <a:endParaRPr lang="fi-FI" altLang="zh-CN">
              <a:latin typeface="Times New Roman" panose="02020603050405020304" pitchFamily="18" charset="0"/>
            </a:endParaRPr>
          </a:p>
          <a:p>
            <a:pPr lvl="1">
              <a:lnSpc>
                <a:spcPct val="80000"/>
              </a:lnSpc>
            </a:pPr>
            <a:r>
              <a:rPr lang="fi-FI" altLang="zh-CN">
                <a:latin typeface="Times New Roman" panose="02020603050405020304" pitchFamily="18" charset="0"/>
              </a:rPr>
              <a:t>models for animal behavior, human perception, ...</a:t>
            </a:r>
          </a:p>
          <a:p>
            <a:pPr lvl="1">
              <a:lnSpc>
                <a:spcPct val="80000"/>
              </a:lnSpc>
            </a:pPr>
            <a:r>
              <a:rPr lang="en-US" altLang="zh-CN">
                <a:latin typeface="Times New Roman" panose="02020603050405020304" pitchFamily="18" charset="0"/>
              </a:rPr>
              <a:t>signal recognition</a:t>
            </a:r>
            <a:r>
              <a:rPr lang="fi-FI" altLang="zh-CN">
                <a:latin typeface="Times New Roman" panose="02020603050405020304" pitchFamily="18" charset="0"/>
              </a:rPr>
              <a:t> (speech, OCR)</a:t>
            </a:r>
          </a:p>
          <a:p>
            <a:pPr>
              <a:lnSpc>
                <a:spcPct val="80000"/>
              </a:lnSpc>
            </a:pPr>
            <a:r>
              <a:rPr lang="fi-FI" altLang="zh-CN">
                <a:latin typeface="Times New Roman" panose="02020603050405020304" pitchFamily="18" charset="0"/>
              </a:rPr>
              <a:t>Top-down</a:t>
            </a:r>
            <a:endParaRPr lang="en-US" altLang="zh-CN">
              <a:latin typeface="Times New Roman" panose="02020603050405020304" pitchFamily="18" charset="0"/>
            </a:endParaRPr>
          </a:p>
          <a:p>
            <a:pPr lvl="1">
              <a:lnSpc>
                <a:spcPct val="80000"/>
              </a:lnSpc>
            </a:pPr>
            <a:r>
              <a:rPr lang="fi-FI" altLang="zh-CN">
                <a:latin typeface="Times New Roman" panose="02020603050405020304" pitchFamily="18" charset="0"/>
              </a:rPr>
              <a:t>focus on things that have a symbolic model</a:t>
            </a:r>
          </a:p>
          <a:p>
            <a:pPr lvl="1">
              <a:lnSpc>
                <a:spcPct val="80000"/>
              </a:lnSpc>
            </a:pPr>
            <a:r>
              <a:rPr lang="en-US" altLang="zh-CN">
                <a:latin typeface="Times New Roman" panose="02020603050405020304" pitchFamily="18" charset="0"/>
              </a:rPr>
              <a:t>problem-solving, language</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429111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D8B4BA90-1579-42ED-93F9-3FB9F285141D}"/>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B771D3EA-89A4-4302-9A3D-2C1045635DB1}"/>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309C0245-555D-4B97-8D88-EABC07014F71}"/>
              </a:ext>
            </a:extLst>
          </p:cNvPr>
          <p:cNvSpPr>
            <a:spLocks noGrp="1"/>
          </p:cNvSpPr>
          <p:nvPr>
            <p:ph type="sldNum" sz="quarter" idx="12"/>
          </p:nvPr>
        </p:nvSpPr>
        <p:spPr/>
        <p:txBody>
          <a:bodyPr/>
          <a:lstStyle/>
          <a:p>
            <a:fld id="{E60F2D4F-2241-454B-AF5D-961C997CB3BA}" type="slidenum">
              <a:rPr lang="zh-CN" altLang="en-US" smtClean="0"/>
              <a:pPr/>
              <a:t>35</a:t>
            </a:fld>
            <a:endParaRPr lang="zh-CN" altLang="en-US"/>
          </a:p>
        </p:txBody>
      </p:sp>
      <p:sp>
        <p:nvSpPr>
          <p:cNvPr id="5" name="标题 4">
            <a:extLst>
              <a:ext uri="{FF2B5EF4-FFF2-40B4-BE49-F238E27FC236}">
                <a16:creationId xmlns:a16="http://schemas.microsoft.com/office/drawing/2014/main" xmlns="" id="{FEBACDA1-E67D-4B58-A9D2-E9BD1F621734}"/>
              </a:ext>
            </a:extLst>
          </p:cNvPr>
          <p:cNvSpPr>
            <a:spLocks noGrp="1"/>
          </p:cNvSpPr>
          <p:nvPr>
            <p:ph type="title"/>
          </p:nvPr>
        </p:nvSpPr>
        <p:spPr>
          <a:xfrm>
            <a:off x="865401" y="382479"/>
            <a:ext cx="5302599" cy="596348"/>
          </a:xfrm>
        </p:spPr>
        <p:txBody>
          <a:bodyPr>
            <a:normAutofit fontScale="90000"/>
          </a:bodyPr>
          <a:lstStyle/>
          <a:p>
            <a:r>
              <a:rPr lang="fi-FI" altLang="zh-CN" dirty="0">
                <a:latin typeface="Times New Roman" panose="02020603050405020304" pitchFamily="18" charset="0"/>
              </a:rPr>
              <a:t>Does T-D/B-U matter?</a:t>
            </a:r>
            <a:endParaRPr lang="zh-CN" altLang="en-US" dirty="0"/>
          </a:p>
        </p:txBody>
      </p:sp>
      <p:sp>
        <p:nvSpPr>
          <p:cNvPr id="6" name="Rectangle 3">
            <a:extLst>
              <a:ext uri="{FF2B5EF4-FFF2-40B4-BE49-F238E27FC236}">
                <a16:creationId xmlns:a16="http://schemas.microsoft.com/office/drawing/2014/main" xmlns="" id="{30260084-287F-4934-B1A7-F37807C691F2}"/>
              </a:ext>
            </a:extLst>
          </p:cNvPr>
          <p:cNvSpPr txBox="1">
            <a:spLocks noChangeArrowheads="1"/>
          </p:cNvSpPr>
          <p:nvPr/>
        </p:nvSpPr>
        <p:spPr>
          <a:xfrm>
            <a:off x="1776000" y="1678852"/>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Recall: </a:t>
            </a:r>
            <a:r>
              <a:rPr lang="fi-FI" altLang="zh-CN" i="1">
                <a:latin typeface="Times New Roman" panose="02020603050405020304" pitchFamily="18" charset="0"/>
              </a:rPr>
              <a:t>engineering</a:t>
            </a:r>
            <a:r>
              <a:rPr lang="fi-FI" altLang="zh-CN">
                <a:latin typeface="Times New Roman" panose="02020603050405020304" pitchFamily="18" charset="0"/>
              </a:rPr>
              <a:t> goal</a:t>
            </a:r>
          </a:p>
          <a:p>
            <a:r>
              <a:rPr lang="fi-FI" altLang="zh-CN">
                <a:latin typeface="Times New Roman" panose="02020603050405020304" pitchFamily="18" charset="0"/>
              </a:rPr>
              <a:t>We do not have to duplicate everything</a:t>
            </a:r>
          </a:p>
          <a:p>
            <a:r>
              <a:rPr lang="en-US" altLang="zh-CN">
                <a:latin typeface="Times New Roman" panose="02020603050405020304" pitchFamily="18" charset="0"/>
              </a:rPr>
              <a:t>AI machines may differ from humans</a:t>
            </a:r>
          </a:p>
          <a:p>
            <a:pPr lvl="1"/>
            <a:r>
              <a:rPr lang="en-US" altLang="zh-CN">
                <a:latin typeface="Times New Roman" panose="02020603050405020304" pitchFamily="18" charset="0"/>
              </a:rPr>
              <a:t>birds vs. aeroplanes</a:t>
            </a:r>
            <a:endParaRPr lang="fi-FI" altLang="zh-CN">
              <a:latin typeface="Times New Roman" panose="02020603050405020304" pitchFamily="18" charset="0"/>
            </a:endParaRPr>
          </a:p>
          <a:p>
            <a:pPr lvl="1"/>
            <a:r>
              <a:rPr lang="fi-FI" altLang="zh-CN">
                <a:latin typeface="Times New Roman" panose="02020603050405020304" pitchFamily="18" charset="0"/>
              </a:rPr>
              <a:t>`natural’ intelligence vs. AI</a:t>
            </a:r>
            <a:endParaRPr lang="en-US" altLang="zh-CN">
              <a:latin typeface="Times New Roman" panose="02020603050405020304" pitchFamily="18" charset="0"/>
            </a:endParaRPr>
          </a:p>
          <a:p>
            <a:pPr lvl="2"/>
            <a:r>
              <a:rPr lang="en-US" altLang="zh-CN">
                <a:latin typeface="Times New Roman" panose="02020603050405020304" pitchFamily="18" charset="0"/>
              </a:rPr>
              <a:t>brute-force machines</a:t>
            </a:r>
          </a:p>
          <a:p>
            <a:pPr lvl="2"/>
            <a:r>
              <a:rPr lang="en-US" altLang="zh-CN">
                <a:latin typeface="Times New Roman" panose="02020603050405020304" pitchFamily="18" charset="0"/>
              </a:rPr>
              <a:t>different thinking methods</a:t>
            </a:r>
          </a:p>
          <a:p>
            <a:pPr lvl="1"/>
            <a:r>
              <a:rPr lang="fi-FI" altLang="zh-CN">
                <a:latin typeface="Times New Roman" panose="02020603050405020304" pitchFamily="18" charset="0"/>
              </a:rPr>
              <a:t>i</a:t>
            </a:r>
            <a:r>
              <a:rPr lang="en-US" altLang="zh-CN">
                <a:latin typeface="Times New Roman" panose="02020603050405020304" pitchFamily="18" charset="0"/>
              </a:rPr>
              <a:t>s it possible to duplicate human behavior</a:t>
            </a:r>
            <a:r>
              <a:rPr lang="fi-FI" altLang="zh-CN">
                <a:latin typeface="Times New Roman" panose="02020603050405020304" pitchFamily="18" charset="0"/>
              </a:rPr>
              <a:t> with computers (i.e. are there some architectural restrictions)?</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132797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C80C84AC-F950-4E7F-9359-E75656128940}"/>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A9C5BD25-A061-400A-8F6C-FCBCAC84BCBC}"/>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AF17D231-DF5F-48A7-AA11-7085866FB2D6}"/>
              </a:ext>
            </a:extLst>
          </p:cNvPr>
          <p:cNvSpPr>
            <a:spLocks noGrp="1"/>
          </p:cNvSpPr>
          <p:nvPr>
            <p:ph type="sldNum" sz="quarter" idx="12"/>
          </p:nvPr>
        </p:nvSpPr>
        <p:spPr/>
        <p:txBody>
          <a:bodyPr/>
          <a:lstStyle/>
          <a:p>
            <a:fld id="{E60F2D4F-2241-454B-AF5D-961C997CB3BA}" type="slidenum">
              <a:rPr lang="zh-CN" altLang="en-US" smtClean="0"/>
              <a:pPr/>
              <a:t>36</a:t>
            </a:fld>
            <a:endParaRPr lang="zh-CN" altLang="en-US"/>
          </a:p>
        </p:txBody>
      </p:sp>
      <p:sp>
        <p:nvSpPr>
          <p:cNvPr id="5" name="标题 4">
            <a:extLst>
              <a:ext uri="{FF2B5EF4-FFF2-40B4-BE49-F238E27FC236}">
                <a16:creationId xmlns:a16="http://schemas.microsoft.com/office/drawing/2014/main" xmlns="" id="{E69E4686-836E-4422-8386-9CB1B0A677E3}"/>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Intelligent behavior</a:t>
            </a:r>
            <a:endParaRPr lang="zh-CN" altLang="en-US" dirty="0"/>
          </a:p>
        </p:txBody>
      </p:sp>
      <p:sp>
        <p:nvSpPr>
          <p:cNvPr id="6" name="Rectangle 3">
            <a:extLst>
              <a:ext uri="{FF2B5EF4-FFF2-40B4-BE49-F238E27FC236}">
                <a16:creationId xmlns:a16="http://schemas.microsoft.com/office/drawing/2014/main" xmlns="" id="{38F55A89-51CA-48BE-9EE2-1E5D1554EE03}"/>
              </a:ext>
            </a:extLst>
          </p:cNvPr>
          <p:cNvSpPr txBox="1">
            <a:spLocks noChangeArrowheads="1"/>
          </p:cNvSpPr>
          <p:nvPr/>
        </p:nvSpPr>
        <p:spPr>
          <a:xfrm>
            <a:off x="1998725" y="167845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i-FI" altLang="zh-CN">
                <a:latin typeface="Times New Roman" panose="02020603050405020304" pitchFamily="18" charset="0"/>
              </a:rPr>
              <a:t>Animals: just economic agents?</a:t>
            </a:r>
          </a:p>
          <a:p>
            <a:pPr lvl="1"/>
            <a:r>
              <a:rPr lang="fi-FI" altLang="zh-CN">
                <a:latin typeface="Times New Roman" panose="02020603050405020304" pitchFamily="18" charset="0"/>
              </a:rPr>
              <a:t>u</a:t>
            </a:r>
            <a:r>
              <a:rPr lang="en-US" altLang="zh-CN">
                <a:latin typeface="Times New Roman" panose="02020603050405020304" pitchFamily="18" charset="0"/>
              </a:rPr>
              <a:t>tility theory, economics</a:t>
            </a:r>
          </a:p>
          <a:p>
            <a:r>
              <a:rPr lang="en-US" altLang="zh-CN">
                <a:latin typeface="Times New Roman" panose="02020603050405020304" pitchFamily="18" charset="0"/>
              </a:rPr>
              <a:t>Independent of computation? </a:t>
            </a:r>
          </a:p>
          <a:p>
            <a:pPr lvl="1"/>
            <a:r>
              <a:rPr lang="en-US" altLang="zh-CN">
                <a:latin typeface="Times New Roman" panose="02020603050405020304" pitchFamily="18" charset="0"/>
              </a:rPr>
              <a:t>is right answer enough</a:t>
            </a:r>
            <a:r>
              <a:rPr lang="fi-FI" altLang="zh-CN">
                <a:latin typeface="Times New Roman" panose="02020603050405020304" pitchFamily="18" charset="0"/>
              </a:rPr>
              <a:t> or </a:t>
            </a:r>
          </a:p>
          <a:p>
            <a:pPr lvl="1"/>
            <a:r>
              <a:rPr lang="fi-FI" altLang="zh-CN">
                <a:latin typeface="Times New Roman" panose="02020603050405020304" pitchFamily="18" charset="0"/>
              </a:rPr>
              <a:t>does the method have to be intelligent, too?</a:t>
            </a:r>
            <a:endParaRPr lang="en-US" altLang="zh-CN">
              <a:latin typeface="Times New Roman" panose="02020603050405020304" pitchFamily="18" charset="0"/>
            </a:endParaRPr>
          </a:p>
          <a:p>
            <a:r>
              <a:rPr lang="en-US" altLang="zh-CN">
                <a:latin typeface="Times New Roman" panose="02020603050405020304" pitchFamily="18" charset="0"/>
              </a:rPr>
              <a:t>Right system </a:t>
            </a:r>
            <a:r>
              <a:rPr lang="fi-FI" altLang="zh-CN">
                <a:latin typeface="Times New Roman" panose="02020603050405020304" pitchFamily="18" charset="0"/>
              </a:rPr>
              <a:t>instead of `right thing’</a:t>
            </a:r>
            <a:r>
              <a:rPr lang="en-US" altLang="zh-CN">
                <a:latin typeface="Times New Roman" panose="02020603050405020304" pitchFamily="18" charset="0"/>
              </a:rPr>
              <a:t>?</a:t>
            </a:r>
          </a:p>
          <a:p>
            <a:pPr lvl="1"/>
            <a:r>
              <a:rPr lang="en-US" altLang="zh-CN">
                <a:latin typeface="Times New Roman" panose="02020603050405020304" pitchFamily="18" charset="0"/>
              </a:rPr>
              <a:t>Impossible to do </a:t>
            </a:r>
            <a:r>
              <a:rPr lang="fi-FI" altLang="zh-CN">
                <a:latin typeface="Times New Roman" panose="02020603050405020304" pitchFamily="18" charset="0"/>
              </a:rPr>
              <a:t>always </a:t>
            </a:r>
            <a:r>
              <a:rPr lang="en-US" altLang="zh-CN">
                <a:latin typeface="Times New Roman" panose="02020603050405020304" pitchFamily="18" charset="0"/>
              </a:rPr>
              <a:t>the ‘right thing’</a:t>
            </a:r>
            <a:endParaRPr lang="fi-FI" altLang="zh-CN">
              <a:latin typeface="Times New Roman" panose="02020603050405020304" pitchFamily="18" charset="0"/>
            </a:endParaRPr>
          </a:p>
          <a:p>
            <a:pPr lvl="1"/>
            <a:r>
              <a:rPr lang="fi-FI" altLang="zh-CN">
                <a:latin typeface="Times New Roman" panose="02020603050405020304" pitchFamily="18" charset="0"/>
              </a:rPr>
              <a:t>bounded rationality</a:t>
            </a:r>
          </a:p>
          <a:p>
            <a:pPr lvl="2"/>
            <a:r>
              <a:rPr lang="en-US" altLang="zh-CN" i="1">
                <a:latin typeface="Times New Roman" panose="02020603050405020304" pitchFamily="18" charset="0"/>
              </a:rPr>
              <a:t>computational </a:t>
            </a:r>
            <a:r>
              <a:rPr lang="fi-FI" altLang="zh-CN" i="1">
                <a:latin typeface="Times New Roman" panose="02020603050405020304" pitchFamily="18" charset="0"/>
              </a:rPr>
              <a:t>a</a:t>
            </a:r>
            <a:r>
              <a:rPr lang="en-US" altLang="zh-CN" i="1">
                <a:latin typeface="Times New Roman" panose="02020603050405020304" pitchFamily="18" charset="0"/>
              </a:rPr>
              <a:t>ction</a:t>
            </a:r>
            <a:r>
              <a:rPr lang="fi-FI" altLang="zh-CN" i="1">
                <a:latin typeface="Times New Roman" panose="02020603050405020304" pitchFamily="18" charset="0"/>
              </a:rPr>
              <a:t>s</a:t>
            </a:r>
            <a:r>
              <a:rPr lang="fi-FI" altLang="zh-CN">
                <a:latin typeface="Times New Roman" panose="02020603050405020304" pitchFamily="18" charset="0"/>
              </a:rPr>
              <a:t> (and decisions) to estimate</a:t>
            </a:r>
          </a:p>
          <a:p>
            <a:pPr lvl="2"/>
            <a:r>
              <a:rPr lang="fi-FI" altLang="zh-CN">
                <a:latin typeface="Times New Roman" panose="02020603050405020304" pitchFamily="18" charset="0"/>
              </a:rPr>
              <a:t>which </a:t>
            </a:r>
            <a:r>
              <a:rPr lang="fi-FI" altLang="zh-CN" i="1">
                <a:latin typeface="Times New Roman" panose="02020603050405020304" pitchFamily="18" charset="0"/>
              </a:rPr>
              <a:t>real world action</a:t>
            </a:r>
            <a:r>
              <a:rPr lang="fi-FI" altLang="zh-CN">
                <a:latin typeface="Times New Roman" panose="02020603050405020304" pitchFamily="18" charset="0"/>
              </a:rPr>
              <a:t> is best</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809183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6">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9DE6F5A7-F4B8-466A-B2DC-350847452F97}"/>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11E7CBA0-F423-4541-9C29-A9DE3D8F356A}"/>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D4A0E5F8-AB14-4024-805C-B64D5A60B7EB}"/>
              </a:ext>
            </a:extLst>
          </p:cNvPr>
          <p:cNvSpPr>
            <a:spLocks noGrp="1"/>
          </p:cNvSpPr>
          <p:nvPr>
            <p:ph type="sldNum" sz="quarter" idx="12"/>
          </p:nvPr>
        </p:nvSpPr>
        <p:spPr/>
        <p:txBody>
          <a:bodyPr/>
          <a:lstStyle/>
          <a:p>
            <a:fld id="{E60F2D4F-2241-454B-AF5D-961C997CB3BA}" type="slidenum">
              <a:rPr lang="zh-CN" altLang="en-US" smtClean="0"/>
              <a:pPr/>
              <a:t>37</a:t>
            </a:fld>
            <a:endParaRPr lang="zh-CN" altLang="en-US"/>
          </a:p>
        </p:txBody>
      </p:sp>
      <p:sp>
        <p:nvSpPr>
          <p:cNvPr id="5" name="标题 4">
            <a:extLst>
              <a:ext uri="{FF2B5EF4-FFF2-40B4-BE49-F238E27FC236}">
                <a16:creationId xmlns:a16="http://schemas.microsoft.com/office/drawing/2014/main" xmlns="" id="{CF01DBBB-4CEB-4C6F-BAC2-CE8520CC3D06}"/>
              </a:ext>
            </a:extLst>
          </p:cNvPr>
          <p:cNvSpPr>
            <a:spLocks noGrp="1"/>
          </p:cNvSpPr>
          <p:nvPr>
            <p:ph type="title"/>
          </p:nvPr>
        </p:nvSpPr>
        <p:spPr>
          <a:xfrm>
            <a:off x="865401" y="382479"/>
            <a:ext cx="5590599" cy="596348"/>
          </a:xfrm>
        </p:spPr>
        <p:txBody>
          <a:bodyPr>
            <a:normAutofit fontScale="90000"/>
          </a:bodyPr>
          <a:lstStyle/>
          <a:p>
            <a:r>
              <a:rPr lang="en-US" altLang="zh-CN" dirty="0">
                <a:latin typeface="Times New Roman" panose="02020603050405020304" pitchFamily="18" charset="0"/>
              </a:rPr>
              <a:t>Computational concerns</a:t>
            </a:r>
            <a:endParaRPr lang="zh-CN" altLang="en-US" dirty="0"/>
          </a:p>
        </p:txBody>
      </p:sp>
      <p:sp>
        <p:nvSpPr>
          <p:cNvPr id="6" name="Rectangle 3">
            <a:extLst>
              <a:ext uri="{FF2B5EF4-FFF2-40B4-BE49-F238E27FC236}">
                <a16:creationId xmlns:a16="http://schemas.microsoft.com/office/drawing/2014/main" xmlns="" id="{343F21D1-70F5-465D-B952-80C31B486C92}"/>
              </a:ext>
            </a:extLst>
          </p:cNvPr>
          <p:cNvSpPr txBox="1">
            <a:spLocks noChangeArrowheads="1"/>
          </p:cNvSpPr>
          <p:nvPr/>
        </p:nvSpPr>
        <p:spPr>
          <a:xfrm>
            <a:off x="2712000" y="1989000"/>
            <a:ext cx="7772400" cy="2448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Many </a:t>
            </a:r>
            <a:r>
              <a:rPr lang="fi-FI" altLang="zh-CN" dirty="0">
                <a:latin typeface="Times New Roman" panose="02020603050405020304" pitchFamily="18" charset="0"/>
              </a:rPr>
              <a:t>AI </a:t>
            </a:r>
            <a:r>
              <a:rPr lang="en-US" altLang="zh-CN" dirty="0">
                <a:latin typeface="Times New Roman" panose="02020603050405020304" pitchFamily="18" charset="0"/>
              </a:rPr>
              <a:t>problems are HARD</a:t>
            </a:r>
          </a:p>
          <a:p>
            <a:pPr lvl="1"/>
            <a:r>
              <a:rPr lang="en-US" altLang="zh-CN" dirty="0">
                <a:latin typeface="Times New Roman" panose="02020603050405020304" pitchFamily="18" charset="0"/>
              </a:rPr>
              <a:t>intractable in computational sense</a:t>
            </a:r>
          </a:p>
          <a:p>
            <a:pPr lvl="1"/>
            <a:r>
              <a:rPr lang="en-US" altLang="zh-CN" dirty="0">
                <a:latin typeface="Times New Roman" panose="02020603050405020304" pitchFamily="18" charset="0"/>
              </a:rPr>
              <a:t>AI: worst case does not matter</a:t>
            </a:r>
          </a:p>
          <a:p>
            <a:pPr lvl="1"/>
            <a:r>
              <a:rPr lang="en-US" altLang="zh-CN" dirty="0">
                <a:latin typeface="Times New Roman" panose="02020603050405020304" pitchFamily="18" charset="0"/>
              </a:rPr>
              <a:t>good average-case performance</a:t>
            </a:r>
          </a:p>
          <a:p>
            <a:pPr lvl="1"/>
            <a:r>
              <a:rPr lang="en-US" altLang="zh-CN" dirty="0">
                <a:latin typeface="Times New Roman" panose="02020603050405020304" pitchFamily="18" charset="0"/>
              </a:rPr>
              <a:t>approximate solutions</a:t>
            </a:r>
          </a:p>
          <a:p>
            <a:pPr lvl="1"/>
            <a:r>
              <a:rPr lang="en-US" altLang="zh-CN" dirty="0">
                <a:latin typeface="Times New Roman" panose="02020603050405020304" pitchFamily="18" charset="0"/>
              </a:rPr>
              <a:t>heuristics</a:t>
            </a:r>
          </a:p>
        </p:txBody>
      </p:sp>
    </p:spTree>
    <p:extLst>
      <p:ext uri="{BB962C8B-B14F-4D97-AF65-F5344CB8AC3E}">
        <p14:creationId xmlns:p14="http://schemas.microsoft.com/office/powerpoint/2010/main" xmlns="" val="2499580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C9F198FF-0F44-4CEA-81F1-D6D670F2CD7A}"/>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717E948E-EDA3-4937-8E97-D581EF1EE44D}"/>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CAD6A81D-4476-4212-B658-F703330DA5D1}"/>
              </a:ext>
            </a:extLst>
          </p:cNvPr>
          <p:cNvSpPr>
            <a:spLocks noGrp="1"/>
          </p:cNvSpPr>
          <p:nvPr>
            <p:ph type="sldNum" sz="quarter" idx="12"/>
          </p:nvPr>
        </p:nvSpPr>
        <p:spPr/>
        <p:txBody>
          <a:bodyPr/>
          <a:lstStyle/>
          <a:p>
            <a:fld id="{E60F2D4F-2241-454B-AF5D-961C997CB3BA}" type="slidenum">
              <a:rPr lang="zh-CN" altLang="en-US" smtClean="0"/>
              <a:pPr/>
              <a:t>38</a:t>
            </a:fld>
            <a:endParaRPr lang="zh-CN" altLang="en-US"/>
          </a:p>
        </p:txBody>
      </p:sp>
      <p:sp>
        <p:nvSpPr>
          <p:cNvPr id="5" name="标题 4">
            <a:extLst>
              <a:ext uri="{FF2B5EF4-FFF2-40B4-BE49-F238E27FC236}">
                <a16:creationId xmlns:a16="http://schemas.microsoft.com/office/drawing/2014/main" xmlns="" id="{15EF5717-9917-43BE-8C6A-9ECB18B49ADA}"/>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What if AI succeeds?</a:t>
            </a:r>
            <a:endParaRPr lang="zh-CN" altLang="en-US" dirty="0"/>
          </a:p>
        </p:txBody>
      </p:sp>
      <p:sp>
        <p:nvSpPr>
          <p:cNvPr id="6" name="Rectangle 3">
            <a:extLst>
              <a:ext uri="{FF2B5EF4-FFF2-40B4-BE49-F238E27FC236}">
                <a16:creationId xmlns:a16="http://schemas.microsoft.com/office/drawing/2014/main" xmlns="" id="{C7FF9AFA-C41F-4E36-AB35-56BC25FD4C9C}"/>
              </a:ext>
            </a:extLst>
          </p:cNvPr>
          <p:cNvSpPr txBox="1">
            <a:spLocks noChangeArrowheads="1"/>
          </p:cNvSpPr>
          <p:nvPr/>
        </p:nvSpPr>
        <p:spPr>
          <a:xfrm>
            <a:off x="2280000" y="166045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Cheap robots, NLP, ES, …</a:t>
            </a:r>
          </a:p>
          <a:p>
            <a:pPr lvl="1"/>
            <a:r>
              <a:rPr lang="en-US" altLang="zh-CN">
                <a:latin typeface="Times New Roman" panose="02020603050405020304" pitchFamily="18" charset="0"/>
              </a:rPr>
              <a:t>economic effects</a:t>
            </a:r>
          </a:p>
          <a:p>
            <a:pPr lvl="1"/>
            <a:r>
              <a:rPr lang="en-US" altLang="zh-CN">
                <a:latin typeface="Times New Roman" panose="02020603050405020304" pitchFamily="18" charset="0"/>
              </a:rPr>
              <a:t>unemployment or more jobs?</a:t>
            </a:r>
            <a:endParaRPr lang="fi-FI" altLang="zh-CN">
              <a:latin typeface="Times New Roman" panose="02020603050405020304" pitchFamily="18" charset="0"/>
            </a:endParaRPr>
          </a:p>
          <a:p>
            <a:pPr lvl="1"/>
            <a:r>
              <a:rPr lang="fi-FI" altLang="zh-CN">
                <a:latin typeface="Times New Roman" panose="02020603050405020304" pitchFamily="18" charset="0"/>
              </a:rPr>
              <a:t>new jobs but AI can handle them too?</a:t>
            </a:r>
            <a:endParaRPr lang="en-US" altLang="zh-CN">
              <a:latin typeface="Times New Roman" panose="02020603050405020304" pitchFamily="18" charset="0"/>
            </a:endParaRPr>
          </a:p>
          <a:p>
            <a:r>
              <a:rPr lang="en-US" altLang="zh-CN">
                <a:latin typeface="Times New Roman" panose="02020603050405020304" pitchFamily="18" charset="0"/>
              </a:rPr>
              <a:t>Are all tasks appropriate?</a:t>
            </a:r>
          </a:p>
          <a:p>
            <a:pPr lvl="1"/>
            <a:r>
              <a:rPr lang="en-US" altLang="zh-CN">
                <a:latin typeface="Times New Roman" panose="02020603050405020304" pitchFamily="18" charset="0"/>
              </a:rPr>
              <a:t>teaching, judging, …</a:t>
            </a:r>
          </a:p>
          <a:p>
            <a:pPr lvl="1"/>
            <a:r>
              <a:rPr lang="en-US" altLang="zh-CN">
                <a:latin typeface="Times New Roman" panose="02020603050405020304" pitchFamily="18" charset="0"/>
              </a:rPr>
              <a:t>illusion of intelligence possible</a:t>
            </a:r>
          </a:p>
          <a:p>
            <a:pPr lvl="1"/>
            <a:r>
              <a:rPr lang="en-US" altLang="zh-CN">
                <a:latin typeface="Times New Roman" panose="02020603050405020304" pitchFamily="18" charset="0"/>
              </a:rPr>
              <a:t>also: not using when should</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887249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2AFA17E-06E9-4477-9F21-693AC02949A0}"/>
              </a:ext>
            </a:extLst>
          </p:cNvPr>
          <p:cNvSpPr>
            <a:spLocks noGrp="1"/>
          </p:cNvSpPr>
          <p:nvPr>
            <p:ph type="title"/>
          </p:nvPr>
        </p:nvSpPr>
        <p:spPr>
          <a:xfrm>
            <a:off x="865401" y="382479"/>
            <a:ext cx="9622599" cy="596348"/>
          </a:xfrm>
        </p:spPr>
        <p:txBody>
          <a:bodyPr>
            <a:normAutofit fontScale="90000"/>
          </a:bodyPr>
          <a:lstStyle/>
          <a:p>
            <a:r>
              <a:rPr lang="en-US" altLang="zh-CN" dirty="0">
                <a:latin typeface="Times New Roman" panose="02020603050405020304" pitchFamily="18" charset="0"/>
              </a:rPr>
              <a:t>AI</a:t>
            </a:r>
            <a:r>
              <a:rPr lang="fi-FI" altLang="zh-CN" dirty="0">
                <a:latin typeface="Times New Roman" panose="02020603050405020304" pitchFamily="18" charset="0"/>
              </a:rPr>
              <a:t> and u</a:t>
            </a:r>
            <a:r>
              <a:rPr lang="en-US" altLang="zh-CN" dirty="0" err="1">
                <a:latin typeface="Times New Roman" panose="02020603050405020304" pitchFamily="18" charset="0"/>
              </a:rPr>
              <a:t>nderstanding</a:t>
            </a:r>
            <a:r>
              <a:rPr lang="en-US" altLang="zh-CN" dirty="0">
                <a:latin typeface="Times New Roman" panose="02020603050405020304" pitchFamily="18" charset="0"/>
              </a:rPr>
              <a:t> of ourselves</a:t>
            </a:r>
            <a:endParaRPr lang="zh-CN" altLang="en-US" dirty="0"/>
          </a:p>
        </p:txBody>
      </p:sp>
      <p:sp>
        <p:nvSpPr>
          <p:cNvPr id="3" name="日期占位符 2">
            <a:extLst>
              <a:ext uri="{FF2B5EF4-FFF2-40B4-BE49-F238E27FC236}">
                <a16:creationId xmlns:a16="http://schemas.microsoft.com/office/drawing/2014/main" xmlns="" id="{4374A2E6-5B94-490A-B884-FA8B0F762F6F}"/>
              </a:ext>
            </a:extLst>
          </p:cNvPr>
          <p:cNvSpPr>
            <a:spLocks noGrp="1"/>
          </p:cNvSpPr>
          <p:nvPr>
            <p:ph type="dt" sz="half" idx="10"/>
          </p:nvPr>
        </p:nvSpPr>
        <p:spPr/>
        <p:txBody>
          <a:bodyPr/>
          <a:lstStyle/>
          <a:p>
            <a:fld id="{35FB0823-911F-469A-A62A-3DB6146431A6}" type="datetime1">
              <a:rPr lang="zh-CN" altLang="en-US" smtClean="0"/>
              <a:pPr/>
              <a:t>2020/9/21</a:t>
            </a:fld>
            <a:endParaRPr lang="zh-CN" altLang="en-US"/>
          </a:p>
        </p:txBody>
      </p:sp>
      <p:sp>
        <p:nvSpPr>
          <p:cNvPr id="4" name="页脚占位符 3">
            <a:extLst>
              <a:ext uri="{FF2B5EF4-FFF2-40B4-BE49-F238E27FC236}">
                <a16:creationId xmlns:a16="http://schemas.microsoft.com/office/drawing/2014/main" xmlns="" id="{06E1D0DF-D79E-4351-8377-90872F4647BD}"/>
              </a:ext>
            </a:extLst>
          </p:cNvPr>
          <p:cNvSpPr>
            <a:spLocks noGrp="1"/>
          </p:cNvSpPr>
          <p:nvPr>
            <p:ph type="ftr" sz="quarter" idx="11"/>
          </p:nvPr>
        </p:nvSpPr>
        <p:spPr/>
        <p:txBody>
          <a:bodyPr/>
          <a:lstStyle/>
          <a:p>
            <a:r>
              <a:rPr lang="zh-CN" altLang="en-US"/>
              <a:t>学而不厌，诲人不倦</a:t>
            </a:r>
            <a:endParaRPr lang="zh-CN" altLang="en-US" dirty="0"/>
          </a:p>
        </p:txBody>
      </p:sp>
      <p:sp>
        <p:nvSpPr>
          <p:cNvPr id="5" name="灯片编号占位符 4">
            <a:extLst>
              <a:ext uri="{FF2B5EF4-FFF2-40B4-BE49-F238E27FC236}">
                <a16:creationId xmlns:a16="http://schemas.microsoft.com/office/drawing/2014/main" xmlns="" id="{F65BED59-8713-45A8-A328-C696135C0E99}"/>
              </a:ext>
            </a:extLst>
          </p:cNvPr>
          <p:cNvSpPr>
            <a:spLocks noGrp="1"/>
          </p:cNvSpPr>
          <p:nvPr>
            <p:ph type="sldNum" sz="quarter" idx="12"/>
          </p:nvPr>
        </p:nvSpPr>
        <p:spPr/>
        <p:txBody>
          <a:bodyPr/>
          <a:lstStyle/>
          <a:p>
            <a:fld id="{E60F2D4F-2241-454B-AF5D-961C997CB3BA}" type="slidenum">
              <a:rPr lang="zh-CN" altLang="en-US" smtClean="0"/>
              <a:pPr/>
              <a:t>39</a:t>
            </a:fld>
            <a:endParaRPr lang="zh-CN" altLang="en-US"/>
          </a:p>
        </p:txBody>
      </p:sp>
      <p:sp>
        <p:nvSpPr>
          <p:cNvPr id="6" name="Rectangle 3">
            <a:extLst>
              <a:ext uri="{FF2B5EF4-FFF2-40B4-BE49-F238E27FC236}">
                <a16:creationId xmlns:a16="http://schemas.microsoft.com/office/drawing/2014/main" xmlns="" id="{716D9A7A-2176-4729-AC64-811B6A7354CD}"/>
              </a:ext>
            </a:extLst>
          </p:cNvPr>
          <p:cNvSpPr txBox="1">
            <a:spLocks noChangeArrowheads="1"/>
          </p:cNvSpPr>
          <p:nvPr/>
        </p:nvSpPr>
        <p:spPr>
          <a:xfrm>
            <a:off x="2019300" y="1668926"/>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latin typeface="Times New Roman" panose="02020603050405020304" pitchFamily="18" charset="0"/>
              </a:rPr>
              <a:t>Astronom</a:t>
            </a:r>
            <a:r>
              <a:rPr lang="fi-FI" altLang="zh-CN">
                <a:latin typeface="Times New Roman" panose="02020603050405020304" pitchFamily="18" charset="0"/>
              </a:rPr>
              <a:t>y</a:t>
            </a:r>
          </a:p>
          <a:p>
            <a:pPr lvl="1"/>
            <a:r>
              <a:rPr lang="fi-FI" altLang="zh-CN">
                <a:latin typeface="Times New Roman" panose="02020603050405020304" pitchFamily="18" charset="0"/>
              </a:rPr>
              <a:t>earth is center of everything </a:t>
            </a:r>
            <a:r>
              <a:rPr lang="fi-FI" altLang="zh-CN">
                <a:latin typeface="Times New Roman" panose="02020603050405020304" pitchFamily="18" charset="0"/>
                <a:sym typeface="Wingdings" panose="05000000000000000000" pitchFamily="2" charset="2"/>
              </a:rPr>
              <a:t></a:t>
            </a:r>
            <a:endParaRPr lang="fi-FI" altLang="zh-CN">
              <a:latin typeface="Times New Roman" panose="02020603050405020304" pitchFamily="18" charset="0"/>
            </a:endParaRPr>
          </a:p>
          <a:p>
            <a:pPr lvl="1"/>
            <a:r>
              <a:rPr lang="fi-FI" altLang="zh-CN">
                <a:latin typeface="Times New Roman" panose="02020603050405020304" pitchFamily="18" charset="0"/>
              </a:rPr>
              <a:t>earth is just a rock in space</a:t>
            </a:r>
          </a:p>
          <a:p>
            <a:r>
              <a:rPr lang="fi-FI" altLang="zh-CN">
                <a:latin typeface="Times New Roman" panose="02020603050405020304" pitchFamily="18" charset="0"/>
              </a:rPr>
              <a:t>E</a:t>
            </a:r>
            <a:r>
              <a:rPr lang="en-US" altLang="zh-CN">
                <a:latin typeface="Times New Roman" panose="02020603050405020304" pitchFamily="18" charset="0"/>
              </a:rPr>
              <a:t>volutionists</a:t>
            </a:r>
          </a:p>
          <a:p>
            <a:pPr lvl="1"/>
            <a:r>
              <a:rPr lang="fi-FI" altLang="zh-CN">
                <a:latin typeface="Times New Roman" panose="02020603050405020304" pitchFamily="18" charset="0"/>
              </a:rPr>
              <a:t>human being is ’king of the world’ </a:t>
            </a:r>
            <a:r>
              <a:rPr lang="fi-FI" altLang="zh-CN">
                <a:latin typeface="Times New Roman" panose="02020603050405020304" pitchFamily="18" charset="0"/>
                <a:sym typeface="Wingdings" panose="05000000000000000000" pitchFamily="2" charset="2"/>
              </a:rPr>
              <a:t></a:t>
            </a:r>
          </a:p>
          <a:p>
            <a:pPr lvl="1"/>
            <a:r>
              <a:rPr lang="fi-FI" altLang="zh-CN">
                <a:latin typeface="Times New Roman" panose="02020603050405020304" pitchFamily="18" charset="0"/>
                <a:sym typeface="Wingdings" panose="05000000000000000000" pitchFamily="2" charset="2"/>
              </a:rPr>
              <a:t>human being is just a link in a chain of DNA-based life forms</a:t>
            </a:r>
          </a:p>
          <a:p>
            <a:r>
              <a:rPr lang="fi-FI" altLang="zh-CN">
                <a:latin typeface="Times New Roman" panose="02020603050405020304" pitchFamily="18" charset="0"/>
              </a:rPr>
              <a:t>In general</a:t>
            </a:r>
          </a:p>
          <a:p>
            <a:pPr lvl="1"/>
            <a:r>
              <a:rPr lang="en-US" altLang="zh-CN">
                <a:latin typeface="Times New Roman" panose="02020603050405020304" pitchFamily="18" charset="0"/>
              </a:rPr>
              <a:t>changes of perspective</a:t>
            </a:r>
          </a:p>
          <a:p>
            <a:pPr lvl="1"/>
            <a:r>
              <a:rPr lang="en-US" altLang="zh-CN">
                <a:latin typeface="Times New Roman" panose="02020603050405020304" pitchFamily="18" charset="0"/>
              </a:rPr>
              <a:t>difficult to accept </a:t>
            </a:r>
            <a:r>
              <a:rPr lang="fi-FI" altLang="zh-CN">
                <a:latin typeface="Times New Roman" panose="02020603050405020304" pitchFamily="18" charset="0"/>
              </a:rPr>
              <a:t>when invented</a:t>
            </a:r>
            <a:endParaRPr lang="en-US" altLang="zh-CN" dirty="0">
              <a:latin typeface="Times New Roman" panose="02020603050405020304" pitchFamily="18" charset="0"/>
            </a:endParaRPr>
          </a:p>
        </p:txBody>
      </p:sp>
    </p:spTree>
    <p:extLst>
      <p:ext uri="{BB962C8B-B14F-4D97-AF65-F5344CB8AC3E}">
        <p14:creationId xmlns:p14="http://schemas.microsoft.com/office/powerpoint/2010/main" xmlns="" val="3672413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6">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6">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483852" y="1749425"/>
            <a:ext cx="9224296" cy="3968750"/>
          </a:xfrm>
          <a:prstGeom prst="roundRect">
            <a:avLst>
              <a:gd name="adj" fmla="val 9045"/>
            </a:avLst>
          </a:prstGeom>
          <a:solidFill>
            <a:schemeClr val="bg2"/>
          </a:solidFill>
          <a:ln>
            <a:noFill/>
          </a:ln>
          <a:effectLst>
            <a:outerShdw blurRad="304800" dist="38100" dir="2700000" sx="99000" sy="99000" algn="tl"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 name="页脚占位符 3"/>
          <p:cNvSpPr>
            <a:spLocks noGrp="1"/>
          </p:cNvSpPr>
          <p:nvPr>
            <p:ph type="ftr" sz="quarter" idx="11"/>
          </p:nvPr>
        </p:nvSpPr>
        <p:spPr/>
        <p:txBody>
          <a:bodyPr/>
          <a:lstStyle/>
          <a:p>
            <a:pPr>
              <a:lnSpc>
                <a:spcPct val="130000"/>
              </a:lnSpc>
            </a:pPr>
            <a:r>
              <a:rPr lang="zh-CN" altLang="en-US"/>
              <a:t>学而不厌，诲人不倦</a:t>
            </a:r>
          </a:p>
        </p:txBody>
      </p:sp>
      <p:sp>
        <p:nvSpPr>
          <p:cNvPr id="5" name="灯片编号占位符 4"/>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4</a:t>
            </a:fld>
            <a:endParaRPr lang="zh-CN" altLang="en-US"/>
          </a:p>
        </p:txBody>
      </p:sp>
      <p:sp>
        <p:nvSpPr>
          <p:cNvPr id="2" name="标题 1"/>
          <p:cNvSpPr>
            <a:spLocks noGrp="1"/>
          </p:cNvSpPr>
          <p:nvPr>
            <p:ph type="title"/>
          </p:nvPr>
        </p:nvSpPr>
        <p:spPr>
          <a:xfrm>
            <a:off x="912000" y="299675"/>
            <a:ext cx="4968000" cy="596348"/>
          </a:xfrm>
        </p:spPr>
        <p:txBody>
          <a:bodyPr>
            <a:normAutofit fontScale="90000"/>
          </a:bodyPr>
          <a:lstStyle/>
          <a:p>
            <a:pPr>
              <a:lnSpc>
                <a:spcPct val="130000"/>
              </a:lnSpc>
            </a:pPr>
            <a:r>
              <a:rPr lang="en-US" altLang="zh-CN" dirty="0">
                <a:latin typeface="Times New Roman" panose="02020603050405020304" pitchFamily="18" charset="0"/>
              </a:rPr>
              <a:t>About the textbook (ii)</a:t>
            </a:r>
            <a:endParaRPr lang="zh-CN" altLang="en-US" dirty="0"/>
          </a:p>
        </p:txBody>
      </p:sp>
      <p:sp>
        <p:nvSpPr>
          <p:cNvPr id="9" name="quotation-mark_32371"/>
          <p:cNvSpPr>
            <a:spLocks noChangeAspect="1"/>
          </p:cNvSpPr>
          <p:nvPr/>
        </p:nvSpPr>
        <p:spPr bwMode="auto">
          <a:xfrm>
            <a:off x="1649976" y="1536699"/>
            <a:ext cx="901700" cy="836888"/>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10" name="quotation-mark_32371"/>
          <p:cNvSpPr>
            <a:spLocks noChangeAspect="1"/>
          </p:cNvSpPr>
          <p:nvPr/>
        </p:nvSpPr>
        <p:spPr bwMode="auto">
          <a:xfrm rot="10800000">
            <a:off x="9895205" y="5214620"/>
            <a:ext cx="647065" cy="600710"/>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6" name="日期占位符 5"/>
          <p:cNvSpPr>
            <a:spLocks noGrp="1"/>
          </p:cNvSpPr>
          <p:nvPr>
            <p:ph type="dt" sz="half" idx="10"/>
          </p:nvPr>
        </p:nvSpPr>
        <p:spPr/>
        <p:txBody>
          <a:bodyPr/>
          <a:lstStyle/>
          <a:p>
            <a:fld id="{DB71EABD-E1E5-481D-A8D7-CAA70C912AAA}" type="datetime1">
              <a:rPr lang="zh-CN" altLang="en-US" smtClean="0"/>
              <a:pPr/>
              <a:t>2020/9/21</a:t>
            </a:fld>
            <a:endParaRPr lang="zh-CN" altLang="en-US"/>
          </a:p>
        </p:txBody>
      </p:sp>
      <p:sp>
        <p:nvSpPr>
          <p:cNvPr id="11" name="Rectangle 3">
            <a:extLst>
              <a:ext uri="{FF2B5EF4-FFF2-40B4-BE49-F238E27FC236}">
                <a16:creationId xmlns:a16="http://schemas.microsoft.com/office/drawing/2014/main" xmlns="" id="{F49FB29C-A97F-458C-BAF8-95FA3C1B3BC6}"/>
              </a:ext>
            </a:extLst>
          </p:cNvPr>
          <p:cNvSpPr txBox="1">
            <a:spLocks noChangeArrowheads="1"/>
          </p:cNvSpPr>
          <p:nvPr/>
        </p:nvSpPr>
        <p:spPr>
          <a:xfrm>
            <a:off x="2717800" y="2133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500"/>
              </a:spcBef>
              <a:spcAft>
                <a:spcPts val="500"/>
              </a:spcAft>
              <a:buFont typeface="Wingdings" panose="05000000000000000000" pitchFamily="2" charset="2"/>
              <a:buNone/>
            </a:pPr>
            <a:r>
              <a:rPr lang="en-US" altLang="zh-CN" i="1" dirty="0">
                <a:latin typeface="Times New Roman" panose="02020603050405020304" pitchFamily="18" charset="0"/>
              </a:rPr>
              <a:t>Middle ground </a:t>
            </a:r>
            <a:r>
              <a:rPr lang="en-US" altLang="zh-CN" dirty="0">
                <a:latin typeface="Times New Roman" panose="02020603050405020304" pitchFamily="18" charset="0"/>
              </a:rPr>
              <a:t>between theory and applications</a:t>
            </a: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rich in important AI </a:t>
            </a:r>
            <a:r>
              <a:rPr lang="en-US" altLang="zh-CN" sz="2400" i="1" dirty="0">
                <a:latin typeface="Times New Roman" panose="02020603050405020304" pitchFamily="18" charset="0"/>
              </a:rPr>
              <a:t>ideas</a:t>
            </a:r>
            <a:endParaRPr lang="en-US" altLang="zh-CN" sz="2400" dirty="0">
              <a:latin typeface="Times New Roman" panose="02020603050405020304" pitchFamily="18" charset="0"/>
            </a:endParaRP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some subjects considered in more detail</a:t>
            </a: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not a programming/implementation book</a:t>
            </a: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intuitive arguments &amp; citations (not proofs)</a:t>
            </a: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basis for more advanced studies </a:t>
            </a:r>
          </a:p>
          <a:p>
            <a:pPr>
              <a:spcBef>
                <a:spcPts val="500"/>
              </a:spcBef>
              <a:spcAft>
                <a:spcPts val="500"/>
              </a:spcAft>
              <a:buFont typeface="Symbol" panose="05050102010706020507" pitchFamily="18" charset="2"/>
              <a:buChar char="·"/>
            </a:pPr>
            <a:r>
              <a:rPr lang="en-US" altLang="zh-CN" sz="2400" dirty="0">
                <a:latin typeface="Times New Roman" panose="02020603050405020304" pitchFamily="18" charset="0"/>
              </a:rPr>
              <a:t>makes literature accessible</a:t>
            </a:r>
            <a:endParaRPr lang="en-US" altLang="zh-CN" dirty="0">
              <a:latin typeface="Times New Roman" panose="02020603050405020304" pitchFamily="18" charset="0"/>
            </a:endParaRPr>
          </a:p>
        </p:txBody>
      </p:sp>
    </p:spTree>
    <p:custDataLst>
      <p:tags r:id="rId1"/>
    </p:custDataLst>
    <p:extLst>
      <p:ext uri="{BB962C8B-B14F-4D97-AF65-F5344CB8AC3E}">
        <p14:creationId xmlns:p14="http://schemas.microsoft.com/office/powerpoint/2010/main" xmlns="" val="3186224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Effect transition="in" filter="fade">
                                      <p:cBhvr>
                                        <p:cTn id="14" dur="1000"/>
                                        <p:tgtEl>
                                          <p:spTgt spid="11">
                                            <p:txEl>
                                              <p:pRg st="1" end="1"/>
                                            </p:txEl>
                                          </p:spTgt>
                                        </p:tgtEl>
                                      </p:cBhvr>
                                    </p:animEffect>
                                    <p:anim calcmode="lin" valueType="num">
                                      <p:cBhvr>
                                        <p:cTn id="15"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animEffect transition="in" filter="fade">
                                      <p:cBhvr>
                                        <p:cTn id="19" dur="1000"/>
                                        <p:tgtEl>
                                          <p:spTgt spid="11">
                                            <p:txEl>
                                              <p:pRg st="2" end="2"/>
                                            </p:txEl>
                                          </p:spTgt>
                                        </p:tgtEl>
                                      </p:cBhvr>
                                    </p:animEffect>
                                    <p:anim calcmode="lin" valueType="num">
                                      <p:cBhvr>
                                        <p:cTn id="20"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
                                            <p:txEl>
                                              <p:pRg st="3" end="3"/>
                                            </p:txEl>
                                          </p:spTgt>
                                        </p:tgtEl>
                                        <p:attrNameLst>
                                          <p:attrName>style.visibility</p:attrName>
                                        </p:attrNameLst>
                                      </p:cBhvr>
                                      <p:to>
                                        <p:strVal val="visible"/>
                                      </p:to>
                                    </p:set>
                                    <p:animEffect transition="in" filter="fade">
                                      <p:cBhvr>
                                        <p:cTn id="24" dur="1000"/>
                                        <p:tgtEl>
                                          <p:spTgt spid="11">
                                            <p:txEl>
                                              <p:pRg st="3" end="3"/>
                                            </p:txEl>
                                          </p:spTgt>
                                        </p:tgtEl>
                                      </p:cBhvr>
                                    </p:animEffect>
                                    <p:anim calcmode="lin" valueType="num">
                                      <p:cBhvr>
                                        <p:cTn id="25"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11">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1">
                                            <p:txEl>
                                              <p:pRg st="4" end="4"/>
                                            </p:txEl>
                                          </p:spTgt>
                                        </p:tgtEl>
                                        <p:attrNameLst>
                                          <p:attrName>style.visibility</p:attrName>
                                        </p:attrNameLst>
                                      </p:cBhvr>
                                      <p:to>
                                        <p:strVal val="visible"/>
                                      </p:to>
                                    </p:set>
                                    <p:animEffect transition="in" filter="fade">
                                      <p:cBhvr>
                                        <p:cTn id="29" dur="1000"/>
                                        <p:tgtEl>
                                          <p:spTgt spid="11">
                                            <p:txEl>
                                              <p:pRg st="4" end="4"/>
                                            </p:txEl>
                                          </p:spTgt>
                                        </p:tgtEl>
                                      </p:cBhvr>
                                    </p:animEffect>
                                    <p:anim calcmode="lin" valueType="num">
                                      <p:cBhvr>
                                        <p:cTn id="30"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1">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1">
                                            <p:txEl>
                                              <p:pRg st="5" end="5"/>
                                            </p:txEl>
                                          </p:spTgt>
                                        </p:tgtEl>
                                        <p:attrNameLst>
                                          <p:attrName>style.visibility</p:attrName>
                                        </p:attrNameLst>
                                      </p:cBhvr>
                                      <p:to>
                                        <p:strVal val="visible"/>
                                      </p:to>
                                    </p:set>
                                    <p:animEffect transition="in" filter="fade">
                                      <p:cBhvr>
                                        <p:cTn id="34" dur="1000"/>
                                        <p:tgtEl>
                                          <p:spTgt spid="11">
                                            <p:txEl>
                                              <p:pRg st="5" end="5"/>
                                            </p:txEl>
                                          </p:spTgt>
                                        </p:tgtEl>
                                      </p:cBhvr>
                                    </p:animEffect>
                                    <p:anim calcmode="lin" valueType="num">
                                      <p:cBhvr>
                                        <p:cTn id="35"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11">
                                            <p:txEl>
                                              <p:pRg st="5" end="5"/>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1">
                                            <p:txEl>
                                              <p:pRg st="6" end="6"/>
                                            </p:txEl>
                                          </p:spTgt>
                                        </p:tgtEl>
                                        <p:attrNameLst>
                                          <p:attrName>style.visibility</p:attrName>
                                        </p:attrNameLst>
                                      </p:cBhvr>
                                      <p:to>
                                        <p:strVal val="visible"/>
                                      </p:to>
                                    </p:set>
                                    <p:animEffect transition="in" filter="fade">
                                      <p:cBhvr>
                                        <p:cTn id="39" dur="1000"/>
                                        <p:tgtEl>
                                          <p:spTgt spid="11">
                                            <p:txEl>
                                              <p:pRg st="6" end="6"/>
                                            </p:txEl>
                                          </p:spTgt>
                                        </p:tgtEl>
                                      </p:cBhvr>
                                    </p:animEffect>
                                    <p:anim calcmode="lin" valueType="num">
                                      <p:cBhvr>
                                        <p:cTn id="40" dur="1000" fill="hold"/>
                                        <p:tgtEl>
                                          <p:spTgt spid="11">
                                            <p:txEl>
                                              <p:pRg st="6" end="6"/>
                                            </p:txEl>
                                          </p:spTgt>
                                        </p:tgtEl>
                                        <p:attrNameLst>
                                          <p:attrName>ppt_x</p:attrName>
                                        </p:attrNameLst>
                                      </p:cBhvr>
                                      <p:tavLst>
                                        <p:tav tm="0">
                                          <p:val>
                                            <p:strVal val="#ppt_x"/>
                                          </p:val>
                                        </p:tav>
                                        <p:tav tm="100000">
                                          <p:val>
                                            <p:strVal val="#ppt_x"/>
                                          </p:val>
                                        </p:tav>
                                      </p:tavLst>
                                    </p:anim>
                                    <p:anim calcmode="lin" valueType="num">
                                      <p:cBhvr>
                                        <p:cTn id="41" dur="1000" fill="hold"/>
                                        <p:tgtEl>
                                          <p:spTgt spid="11">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85C867D6-1CFD-406C-BAC7-71239B659C04}"/>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45553297-D537-4FB8-8181-770A43EF028B}"/>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98695CC5-7996-49B9-97E6-372A69F4F630}"/>
              </a:ext>
            </a:extLst>
          </p:cNvPr>
          <p:cNvSpPr>
            <a:spLocks noGrp="1"/>
          </p:cNvSpPr>
          <p:nvPr>
            <p:ph type="sldNum" sz="quarter" idx="12"/>
          </p:nvPr>
        </p:nvSpPr>
        <p:spPr/>
        <p:txBody>
          <a:bodyPr/>
          <a:lstStyle/>
          <a:p>
            <a:fld id="{E60F2D4F-2241-454B-AF5D-961C997CB3BA}" type="slidenum">
              <a:rPr lang="zh-CN" altLang="en-US" smtClean="0"/>
              <a:pPr/>
              <a:t>40</a:t>
            </a:fld>
            <a:endParaRPr lang="zh-CN" altLang="en-US"/>
          </a:p>
        </p:txBody>
      </p:sp>
      <p:sp>
        <p:nvSpPr>
          <p:cNvPr id="5" name="标题 4">
            <a:extLst>
              <a:ext uri="{FF2B5EF4-FFF2-40B4-BE49-F238E27FC236}">
                <a16:creationId xmlns:a16="http://schemas.microsoft.com/office/drawing/2014/main" xmlns="" id="{C1218284-33B9-4A12-BB01-7B7E942D89E2}"/>
              </a:ext>
            </a:extLst>
          </p:cNvPr>
          <p:cNvSpPr>
            <a:spLocks noGrp="1"/>
          </p:cNvSpPr>
          <p:nvPr>
            <p:ph type="title"/>
          </p:nvPr>
        </p:nvSpPr>
        <p:spPr/>
        <p:txBody>
          <a:bodyPr>
            <a:normAutofit fontScale="90000"/>
          </a:bodyPr>
          <a:lstStyle/>
          <a:p>
            <a:r>
              <a:rPr lang="en-US" altLang="zh-CN" dirty="0">
                <a:latin typeface="Times New Roman" panose="02020603050405020304" pitchFamily="18" charset="0"/>
              </a:rPr>
              <a:t>AI resources</a:t>
            </a:r>
            <a:endParaRPr lang="zh-CN" altLang="en-US" dirty="0"/>
          </a:p>
        </p:txBody>
      </p:sp>
      <p:sp>
        <p:nvSpPr>
          <p:cNvPr id="6" name="Rectangle 3">
            <a:extLst>
              <a:ext uri="{FF2B5EF4-FFF2-40B4-BE49-F238E27FC236}">
                <a16:creationId xmlns:a16="http://schemas.microsoft.com/office/drawing/2014/main" xmlns="" id="{A081D883-8F4A-4587-8EAC-F438DEB788A6}"/>
              </a:ext>
            </a:extLst>
          </p:cNvPr>
          <p:cNvSpPr txBox="1">
            <a:spLocks noChangeArrowheads="1"/>
          </p:cNvSpPr>
          <p:nvPr/>
        </p:nvSpPr>
        <p:spPr>
          <a:xfrm>
            <a:off x="408000" y="1557000"/>
            <a:ext cx="10872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Journals</a:t>
            </a:r>
          </a:p>
          <a:p>
            <a:pPr lvl="1"/>
            <a:r>
              <a:rPr lang="en-US" altLang="zh-CN" dirty="0">
                <a:latin typeface="Times New Roman" panose="02020603050405020304" pitchFamily="18" charset="0"/>
              </a:rPr>
              <a:t>Artificial Intelligence</a:t>
            </a:r>
          </a:p>
          <a:p>
            <a:pPr lvl="1"/>
            <a:r>
              <a:rPr lang="en-US" altLang="zh-CN" dirty="0">
                <a:latin typeface="Times New Roman" panose="02020603050405020304" pitchFamily="18" charset="0"/>
              </a:rPr>
              <a:t>Journal of AI Research (JAIR)</a:t>
            </a:r>
          </a:p>
          <a:p>
            <a:pPr lvl="1"/>
            <a:r>
              <a:rPr lang="en-US" altLang="zh-CN" dirty="0">
                <a:latin typeface="Times New Roman" panose="02020603050405020304" pitchFamily="18" charset="0"/>
              </a:rPr>
              <a:t>Computational Intelligence</a:t>
            </a:r>
          </a:p>
          <a:p>
            <a:pPr lvl="1"/>
            <a:r>
              <a:rPr lang="en-US" altLang="zh-CN" dirty="0">
                <a:latin typeface="Times New Roman" panose="02020603050405020304" pitchFamily="18" charset="0"/>
              </a:rPr>
              <a:t>J. of Experimental and Theoretical AI</a:t>
            </a:r>
          </a:p>
          <a:p>
            <a:r>
              <a:rPr lang="en-US" altLang="zh-CN" dirty="0">
                <a:latin typeface="Times New Roman" panose="02020603050405020304" pitchFamily="18" charset="0"/>
              </a:rPr>
              <a:t>Conferences &amp; organizations</a:t>
            </a:r>
          </a:p>
          <a:p>
            <a:pPr lvl="1"/>
            <a:r>
              <a:rPr lang="en-US" altLang="zh-CN" dirty="0">
                <a:latin typeface="Times New Roman" panose="02020603050405020304" pitchFamily="18" charset="0"/>
              </a:rPr>
              <a:t>AAAI, IJCAI, ECAI</a:t>
            </a:r>
          </a:p>
          <a:p>
            <a:pPr lvl="1"/>
            <a:r>
              <a:rPr lang="en-US" altLang="zh-CN" dirty="0">
                <a:latin typeface="Times New Roman" panose="02020603050405020304" pitchFamily="18" charset="0"/>
              </a:rPr>
              <a:t>ACM SIGART</a:t>
            </a:r>
          </a:p>
        </p:txBody>
      </p:sp>
      <p:sp>
        <p:nvSpPr>
          <p:cNvPr id="7" name="Rectangle 3">
            <a:extLst>
              <a:ext uri="{FF2B5EF4-FFF2-40B4-BE49-F238E27FC236}">
                <a16:creationId xmlns:a16="http://schemas.microsoft.com/office/drawing/2014/main" xmlns="" id="{63E82393-3DC7-4BB7-BFC9-5D1440C06B0F}"/>
              </a:ext>
            </a:extLst>
          </p:cNvPr>
          <p:cNvSpPr txBox="1">
            <a:spLocks noChangeArrowheads="1"/>
          </p:cNvSpPr>
          <p:nvPr/>
        </p:nvSpPr>
        <p:spPr>
          <a:xfrm>
            <a:off x="6672000" y="1701000"/>
            <a:ext cx="49680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Summaries found in</a:t>
            </a:r>
          </a:p>
          <a:p>
            <a:pPr lvl="1"/>
            <a:r>
              <a:rPr lang="en-US" altLang="zh-CN" dirty="0">
                <a:latin typeface="Times New Roman" panose="02020603050405020304" pitchFamily="18" charset="0"/>
              </a:rPr>
              <a:t>Encyclopedia of AI (Shapiro -92)</a:t>
            </a:r>
          </a:p>
          <a:p>
            <a:pPr lvl="1"/>
            <a:r>
              <a:rPr lang="en-US" altLang="zh-CN" dirty="0">
                <a:latin typeface="Times New Roman" panose="02020603050405020304" pitchFamily="18" charset="0"/>
              </a:rPr>
              <a:t>Handbook of AI (4 vol set)</a:t>
            </a:r>
          </a:p>
          <a:p>
            <a:r>
              <a:rPr lang="en-US" altLang="zh-CN" dirty="0">
                <a:latin typeface="Times New Roman" panose="02020603050405020304" pitchFamily="18" charset="0"/>
              </a:rPr>
              <a:t>Textbooks</a:t>
            </a:r>
          </a:p>
          <a:p>
            <a:pPr lvl="1"/>
            <a:r>
              <a:rPr lang="en-US" altLang="zh-CN" dirty="0">
                <a:latin typeface="Times New Roman" panose="02020603050405020304" pitchFamily="18" charset="0"/>
              </a:rPr>
              <a:t>Russell &amp; </a:t>
            </a:r>
            <a:r>
              <a:rPr lang="en-US" altLang="zh-CN" dirty="0" err="1">
                <a:latin typeface="Times New Roman" panose="02020603050405020304" pitchFamily="18" charset="0"/>
              </a:rPr>
              <a:t>Norvig</a:t>
            </a:r>
            <a:r>
              <a:rPr lang="en-US" altLang="zh-CN" dirty="0">
                <a:latin typeface="Times New Roman" panose="02020603050405020304" pitchFamily="18" charset="0"/>
              </a:rPr>
              <a:t> –95</a:t>
            </a:r>
            <a:r>
              <a:rPr lang="fi-FI" altLang="zh-CN" dirty="0">
                <a:latin typeface="Times New Roman" panose="02020603050405020304" pitchFamily="18" charset="0"/>
              </a:rPr>
              <a:t> (AIMA)</a:t>
            </a:r>
            <a:endParaRPr lang="en-US" altLang="zh-CN" dirty="0">
              <a:latin typeface="Times New Roman" panose="02020603050405020304" pitchFamily="18" charset="0"/>
            </a:endParaRPr>
          </a:p>
          <a:p>
            <a:pPr lvl="1"/>
            <a:r>
              <a:rPr lang="en-US" altLang="zh-CN" dirty="0">
                <a:latin typeface="Times New Roman" panose="02020603050405020304" pitchFamily="18" charset="0"/>
              </a:rPr>
              <a:t>Ginsberg -93</a:t>
            </a:r>
          </a:p>
          <a:p>
            <a:pPr lvl="1"/>
            <a:r>
              <a:rPr lang="en-US" altLang="zh-CN" dirty="0">
                <a:latin typeface="Times New Roman" panose="02020603050405020304" pitchFamily="18" charset="0"/>
              </a:rPr>
              <a:t>Winston -92</a:t>
            </a:r>
          </a:p>
          <a:p>
            <a:pPr lvl="1"/>
            <a:r>
              <a:rPr lang="en-US" altLang="zh-CN" dirty="0">
                <a:latin typeface="Times New Roman" panose="02020603050405020304" pitchFamily="18" charset="0"/>
              </a:rPr>
              <a:t>Rich &amp; Knight -91</a:t>
            </a:r>
          </a:p>
        </p:txBody>
      </p:sp>
    </p:spTree>
    <p:extLst>
      <p:ext uri="{BB962C8B-B14F-4D97-AF65-F5344CB8AC3E}">
        <p14:creationId xmlns:p14="http://schemas.microsoft.com/office/powerpoint/2010/main" xmlns="" val="2526199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6">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6">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7">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7">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7">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7">
                                            <p:txEl>
                                              <p:pRg st="3" end="3"/>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499"/>
                                          </p:stCondLst>
                                        </p:cTn>
                                        <p:tgtEl>
                                          <p:spTgt spid="7">
                                            <p:txEl>
                                              <p:pRg st="4" end="4"/>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499"/>
                                          </p:stCondLst>
                                        </p:cTn>
                                        <p:tgtEl>
                                          <p:spTgt spid="7">
                                            <p:txEl>
                                              <p:pRg st="5" end="5"/>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499"/>
                                          </p:stCondLst>
                                        </p:cTn>
                                        <p:tgtEl>
                                          <p:spTgt spid="7">
                                            <p:txEl>
                                              <p:pRg st="6" end="6"/>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499"/>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P spid="7" grpId="0" build="p"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6E8EE3F8-65C3-4368-BDD4-53CAE00FD833}"/>
              </a:ext>
            </a:extLst>
          </p:cNvPr>
          <p:cNvSpPr>
            <a:spLocks noGrp="1"/>
          </p:cNvSpPr>
          <p:nvPr>
            <p:ph type="dt" sz="half" idx="10"/>
          </p:nvPr>
        </p:nvSpPr>
        <p:spPr/>
        <p:txBody>
          <a:bodyPr/>
          <a:lstStyle/>
          <a:p>
            <a:fld id="{0AA9AE33-E62E-49B7-AC0B-0504C9981B63}"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9099EB1E-6121-4676-92DB-0A641387CEF1}"/>
              </a:ext>
            </a:extLst>
          </p:cNvPr>
          <p:cNvSpPr>
            <a:spLocks noGrp="1"/>
          </p:cNvSpPr>
          <p:nvPr>
            <p:ph type="ftr" sz="quarter" idx="11"/>
          </p:nvPr>
        </p:nvSpPr>
        <p:spPr/>
        <p:txBody>
          <a:bodyPr/>
          <a:lstStyle/>
          <a:p>
            <a:r>
              <a:rPr lang="zh-CN" altLang="en-US"/>
              <a:t>学而不厌，诲人不倦</a:t>
            </a:r>
            <a:endParaRPr lang="zh-CN" altLang="en-US" dirty="0"/>
          </a:p>
        </p:txBody>
      </p:sp>
      <p:sp>
        <p:nvSpPr>
          <p:cNvPr id="4" name="灯片编号占位符 3">
            <a:extLst>
              <a:ext uri="{FF2B5EF4-FFF2-40B4-BE49-F238E27FC236}">
                <a16:creationId xmlns:a16="http://schemas.microsoft.com/office/drawing/2014/main" xmlns="" id="{BE784488-7F41-468E-9A0A-0AEB77099ED2}"/>
              </a:ext>
            </a:extLst>
          </p:cNvPr>
          <p:cNvSpPr>
            <a:spLocks noGrp="1"/>
          </p:cNvSpPr>
          <p:nvPr>
            <p:ph type="sldNum" sz="quarter" idx="12"/>
          </p:nvPr>
        </p:nvSpPr>
        <p:spPr/>
        <p:txBody>
          <a:bodyPr/>
          <a:lstStyle/>
          <a:p>
            <a:fld id="{E60F2D4F-2241-454B-AF5D-961C997CB3BA}" type="slidenum">
              <a:rPr lang="zh-CN" altLang="en-US" smtClean="0"/>
              <a:pPr/>
              <a:t>41</a:t>
            </a:fld>
            <a:endParaRPr lang="zh-CN" altLang="en-US"/>
          </a:p>
        </p:txBody>
      </p:sp>
      <p:sp>
        <p:nvSpPr>
          <p:cNvPr id="5" name="标题 4">
            <a:extLst>
              <a:ext uri="{FF2B5EF4-FFF2-40B4-BE49-F238E27FC236}">
                <a16:creationId xmlns:a16="http://schemas.microsoft.com/office/drawing/2014/main" xmlns="" id="{238DA4E3-F81D-4C48-907D-37573D654F6D}"/>
              </a:ext>
            </a:extLst>
          </p:cNvPr>
          <p:cNvSpPr>
            <a:spLocks noGrp="1"/>
          </p:cNvSpPr>
          <p:nvPr>
            <p:ph type="title"/>
          </p:nvPr>
        </p:nvSpPr>
        <p:spPr>
          <a:xfrm>
            <a:off x="912000" y="549000"/>
            <a:ext cx="5446599" cy="596348"/>
          </a:xfrm>
        </p:spPr>
        <p:txBody>
          <a:bodyPr>
            <a:normAutofit fontScale="90000"/>
          </a:bodyPr>
          <a:lstStyle/>
          <a:p>
            <a:r>
              <a:rPr lang="zh-CN" altLang="en-US" sz="4000" dirty="0">
                <a:latin typeface="Times New Roman" panose="02020603050405020304" pitchFamily="18" charset="0"/>
              </a:rPr>
              <a:t>10.</a:t>
            </a:r>
            <a:r>
              <a:rPr lang="en-US" altLang="zh-CN" sz="4000" dirty="0">
                <a:latin typeface="Times New Roman" panose="02020603050405020304" pitchFamily="18" charset="0"/>
              </a:rPr>
              <a:t>KR and reasoning</a:t>
            </a:r>
            <a:br>
              <a:rPr lang="en-US" altLang="zh-CN" sz="4000" dirty="0">
                <a:latin typeface="Times New Roman" panose="02020603050405020304" pitchFamily="18" charset="0"/>
              </a:rPr>
            </a:br>
            <a:endParaRPr lang="zh-CN" altLang="en-US" sz="4000" dirty="0">
              <a:latin typeface="Times New Roman" panose="02020603050405020304" pitchFamily="18" charset="0"/>
            </a:endParaRPr>
          </a:p>
        </p:txBody>
      </p:sp>
      <p:sp>
        <p:nvSpPr>
          <p:cNvPr id="6" name="Rectangle 3">
            <a:extLst>
              <a:ext uri="{FF2B5EF4-FFF2-40B4-BE49-F238E27FC236}">
                <a16:creationId xmlns:a16="http://schemas.microsoft.com/office/drawing/2014/main" xmlns="" id="{771DFC7C-64ED-4D88-81D6-FFB4B1CCA7F4}"/>
              </a:ext>
            </a:extLst>
          </p:cNvPr>
          <p:cNvSpPr txBox="1">
            <a:spLocks noChangeArrowheads="1"/>
          </p:cNvSpPr>
          <p:nvPr/>
        </p:nvSpPr>
        <p:spPr>
          <a:xfrm>
            <a:off x="2209800" y="1269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ea typeface="Arial Unicode MS" pitchFamily="34" charset="-122"/>
              </a:rPr>
              <a:t>Propositional Calculus</a:t>
            </a:r>
          </a:p>
          <a:p>
            <a:pPr algn="just"/>
            <a:r>
              <a:rPr lang="en-US" altLang="zh-CN" dirty="0">
                <a:latin typeface="Times New Roman" panose="02020603050405020304" pitchFamily="18" charset="0"/>
                <a:ea typeface="Arial Unicode MS" pitchFamily="34" charset="-122"/>
              </a:rPr>
              <a:t>Resolution in Prop</a:t>
            </a:r>
            <a:r>
              <a:rPr lang="fi-FI" altLang="zh-CN" dirty="0">
                <a:latin typeface="Times New Roman" panose="02020603050405020304" pitchFamily="18" charset="0"/>
                <a:ea typeface="Arial Unicode MS" pitchFamily="34" charset="-122"/>
              </a:rPr>
              <a:t>ositional</a:t>
            </a:r>
            <a:r>
              <a:rPr lang="en-US" altLang="zh-CN" dirty="0">
                <a:latin typeface="Times New Roman" panose="02020603050405020304" pitchFamily="18" charset="0"/>
                <a:ea typeface="Arial Unicode MS" pitchFamily="34" charset="-122"/>
              </a:rPr>
              <a:t> Calc</a:t>
            </a:r>
            <a:r>
              <a:rPr lang="fi-FI" altLang="zh-CN" dirty="0">
                <a:latin typeface="Times New Roman" panose="02020603050405020304" pitchFamily="18" charset="0"/>
                <a:ea typeface="Arial Unicode MS" pitchFamily="34" charset="-122"/>
              </a:rPr>
              <a:t>ulus</a:t>
            </a:r>
          </a:p>
          <a:p>
            <a:pPr algn="just"/>
            <a:r>
              <a:rPr lang="en-US" altLang="zh-CN" dirty="0">
                <a:latin typeface="Times New Roman" panose="02020603050405020304" pitchFamily="18" charset="0"/>
                <a:ea typeface="Arial Unicode MS" pitchFamily="34" charset="-122"/>
              </a:rPr>
              <a:t>Predicate Calculus</a:t>
            </a:r>
          </a:p>
          <a:p>
            <a:pPr algn="just"/>
            <a:r>
              <a:rPr lang="en-US" altLang="zh-CN" dirty="0">
                <a:latin typeface="Times New Roman" panose="02020603050405020304" pitchFamily="18" charset="0"/>
                <a:ea typeface="Arial Unicode MS" pitchFamily="34" charset="-122"/>
              </a:rPr>
              <a:t>Resolution in </a:t>
            </a:r>
            <a:r>
              <a:rPr lang="en-US" altLang="zh-CN" dirty="0" err="1">
                <a:latin typeface="Times New Roman" panose="02020603050405020304" pitchFamily="18" charset="0"/>
                <a:ea typeface="Arial Unicode MS" pitchFamily="34" charset="-122"/>
              </a:rPr>
              <a:t>Pred</a:t>
            </a:r>
            <a:r>
              <a:rPr lang="fi-FI" altLang="zh-CN" dirty="0">
                <a:latin typeface="Times New Roman" panose="02020603050405020304" pitchFamily="18" charset="0"/>
                <a:ea typeface="Arial Unicode MS" pitchFamily="34" charset="-122"/>
              </a:rPr>
              <a:t>icate</a:t>
            </a:r>
            <a:r>
              <a:rPr lang="en-US" altLang="zh-CN" dirty="0">
                <a:latin typeface="Times New Roman" panose="02020603050405020304" pitchFamily="18" charset="0"/>
                <a:ea typeface="Arial Unicode MS" pitchFamily="34" charset="-122"/>
              </a:rPr>
              <a:t> Calc</a:t>
            </a:r>
            <a:r>
              <a:rPr lang="fi-FI" altLang="zh-CN" dirty="0">
                <a:latin typeface="Times New Roman" panose="02020603050405020304" pitchFamily="18" charset="0"/>
                <a:ea typeface="Arial Unicode MS" pitchFamily="34" charset="-122"/>
              </a:rPr>
              <a:t>ulus</a:t>
            </a:r>
          </a:p>
          <a:p>
            <a:pPr algn="just"/>
            <a:r>
              <a:rPr lang="en-US" altLang="zh-CN" dirty="0">
                <a:latin typeface="Times New Roman" panose="02020603050405020304" pitchFamily="18" charset="0"/>
                <a:ea typeface="Arial Unicode MS" pitchFamily="34" charset="-122"/>
              </a:rPr>
              <a:t>Knowledge</a:t>
            </a:r>
            <a:r>
              <a:rPr lang="fi-FI" altLang="zh-CN" dirty="0">
                <a:latin typeface="Times New Roman" panose="02020603050405020304" pitchFamily="18" charset="0"/>
                <a:ea typeface="Arial Unicode MS" pitchFamily="34" charset="-122"/>
              </a:rPr>
              <a:t>-</a:t>
            </a:r>
            <a:r>
              <a:rPr lang="en-US" altLang="zh-CN" dirty="0">
                <a:latin typeface="Times New Roman" panose="02020603050405020304" pitchFamily="18" charset="0"/>
                <a:ea typeface="Arial Unicode MS" pitchFamily="34" charset="-122"/>
              </a:rPr>
              <a:t>Based Systems</a:t>
            </a:r>
          </a:p>
          <a:p>
            <a:pPr algn="just"/>
            <a:r>
              <a:rPr lang="fi-FI" altLang="zh-CN" dirty="0">
                <a:latin typeface="Times New Roman" panose="02020603050405020304" pitchFamily="18" charset="0"/>
                <a:ea typeface="Arial Unicode MS" pitchFamily="34" charset="-122"/>
              </a:rPr>
              <a:t>Representing </a:t>
            </a:r>
            <a:r>
              <a:rPr lang="en-US" altLang="zh-CN" dirty="0">
                <a:latin typeface="Times New Roman" panose="02020603050405020304" pitchFamily="18" charset="0"/>
                <a:ea typeface="Arial Unicode MS" pitchFamily="34" charset="-122"/>
              </a:rPr>
              <a:t>Commonsense </a:t>
            </a:r>
            <a:r>
              <a:rPr lang="fi-FI" altLang="zh-CN" dirty="0">
                <a:latin typeface="Times New Roman" panose="02020603050405020304" pitchFamily="18" charset="0"/>
                <a:ea typeface="Arial Unicode MS" pitchFamily="34" charset="-122"/>
              </a:rPr>
              <a:t>K</a:t>
            </a:r>
            <a:r>
              <a:rPr lang="en-US" altLang="zh-CN" dirty="0" err="1">
                <a:latin typeface="Times New Roman" panose="02020603050405020304" pitchFamily="18" charset="0"/>
                <a:ea typeface="Arial Unicode MS" pitchFamily="34" charset="-122"/>
              </a:rPr>
              <a:t>nowledge</a:t>
            </a:r>
            <a:endParaRPr lang="en-US" altLang="zh-CN" dirty="0">
              <a:latin typeface="Times New Roman" panose="02020603050405020304" pitchFamily="18" charset="0"/>
              <a:ea typeface="Arial Unicode MS" pitchFamily="34" charset="-122"/>
            </a:endParaRPr>
          </a:p>
          <a:p>
            <a:endParaRPr lang="zh-CN" altLang="en-US" dirty="0">
              <a:latin typeface="Times New Roman" panose="02020603050405020304" pitchFamily="18" charset="0"/>
            </a:endParaRPr>
          </a:p>
        </p:txBody>
      </p:sp>
      <p:sp>
        <p:nvSpPr>
          <p:cNvPr id="7" name="Rectangle 3">
            <a:extLst>
              <a:ext uri="{FF2B5EF4-FFF2-40B4-BE49-F238E27FC236}">
                <a16:creationId xmlns:a16="http://schemas.microsoft.com/office/drawing/2014/main" xmlns="" id="{5720D8DD-A1B0-4DE1-9709-4B1C9C46AB6A}"/>
              </a:ext>
            </a:extLst>
          </p:cNvPr>
          <p:cNvSpPr txBox="1">
            <a:spLocks noChangeArrowheads="1"/>
          </p:cNvSpPr>
          <p:nvPr/>
        </p:nvSpPr>
        <p:spPr>
          <a:xfrm>
            <a:off x="2136000" y="4965332"/>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Times New Roman" panose="02020603050405020304" pitchFamily="18" charset="0"/>
              </a:rPr>
              <a:t>Timo </a:t>
            </a:r>
            <a:r>
              <a:rPr lang="en-US" altLang="zh-CN" dirty="0" err="1">
                <a:latin typeface="Times New Roman" panose="02020603050405020304" pitchFamily="18" charset="0"/>
              </a:rPr>
              <a:t>Knuutila</a:t>
            </a:r>
            <a:endParaRPr lang="en-US" altLang="zh-CN" dirty="0">
              <a:latin typeface="Times New Roman" panose="02020603050405020304" pitchFamily="18" charset="0"/>
            </a:endParaRPr>
          </a:p>
          <a:p>
            <a:r>
              <a:rPr lang="en-US" altLang="zh-CN" dirty="0">
                <a:latin typeface="Times New Roman" panose="02020603050405020304" pitchFamily="18" charset="0"/>
              </a:rPr>
              <a:t>Department of Information Technology</a:t>
            </a:r>
          </a:p>
          <a:p>
            <a:r>
              <a:rPr lang="en-US" altLang="zh-CN" dirty="0">
                <a:latin typeface="Times New Roman" panose="02020603050405020304" pitchFamily="18" charset="0"/>
              </a:rPr>
              <a:t>University of Turku</a:t>
            </a:r>
            <a:endParaRPr lang="zh-CN" altLang="en-US" dirty="0">
              <a:latin typeface="Times New Roman" panose="02020603050405020304" pitchFamily="18" charset="0"/>
            </a:endParaRPr>
          </a:p>
        </p:txBody>
      </p:sp>
      <p:sp>
        <p:nvSpPr>
          <p:cNvPr id="8" name="标题 4">
            <a:extLst>
              <a:ext uri="{FF2B5EF4-FFF2-40B4-BE49-F238E27FC236}">
                <a16:creationId xmlns:a16="http://schemas.microsoft.com/office/drawing/2014/main" xmlns="" id="{CACEC598-2695-496F-A564-7128EE57BC28}"/>
              </a:ext>
            </a:extLst>
          </p:cNvPr>
          <p:cNvSpPr txBox="1">
            <a:spLocks/>
          </p:cNvSpPr>
          <p:nvPr/>
        </p:nvSpPr>
        <p:spPr>
          <a:xfrm>
            <a:off x="745436" y="4632574"/>
            <a:ext cx="5446599" cy="59634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accent1"/>
                </a:solidFill>
                <a:latin typeface="思源黑体 CN Heavy" panose="020B0A00000000000000" pitchFamily="34" charset="-122"/>
                <a:ea typeface="思源黑体 CN Heavy" panose="020B0A00000000000000" pitchFamily="34" charset="-122"/>
                <a:cs typeface="+mj-cs"/>
              </a:defRPr>
            </a:lvl1pPr>
          </a:lstStyle>
          <a:p>
            <a:r>
              <a:rPr lang="en-US" altLang="zh-CN" sz="3600" dirty="0">
                <a:latin typeface="Times New Roman" panose="02020603050405020304" pitchFamily="18" charset="0"/>
              </a:rPr>
              <a:t>reference</a:t>
            </a:r>
            <a:br>
              <a:rPr lang="en-US" altLang="zh-CN" sz="3600" dirty="0">
                <a:latin typeface="Times New Roman" panose="02020603050405020304" pitchFamily="18" charset="0"/>
              </a:rPr>
            </a:br>
            <a:endParaRPr lang="zh-CN" altLang="en-US" sz="3600" dirty="0">
              <a:latin typeface="Times New Roman" panose="02020603050405020304" pitchFamily="18" charset="0"/>
            </a:endParaRPr>
          </a:p>
        </p:txBody>
      </p:sp>
    </p:spTree>
    <p:extLst>
      <p:ext uri="{BB962C8B-B14F-4D97-AF65-F5344CB8AC3E}">
        <p14:creationId xmlns:p14="http://schemas.microsoft.com/office/powerpoint/2010/main" xmlns="" val="4227353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1483852" y="1749425"/>
            <a:ext cx="9224296" cy="3968750"/>
          </a:xfrm>
          <a:prstGeom prst="roundRect">
            <a:avLst>
              <a:gd name="adj" fmla="val 9045"/>
            </a:avLst>
          </a:prstGeom>
          <a:solidFill>
            <a:schemeClr val="bg2"/>
          </a:solidFill>
          <a:ln>
            <a:noFill/>
          </a:ln>
          <a:effectLst>
            <a:outerShdw blurRad="304800" dist="38100" dir="2700000" sx="99000" sy="99000" algn="tl" rotWithShape="0">
              <a:prstClr val="black">
                <a:alpha val="3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 name="页脚占位符 3"/>
          <p:cNvSpPr>
            <a:spLocks noGrp="1"/>
          </p:cNvSpPr>
          <p:nvPr>
            <p:ph type="ftr" sz="quarter" idx="11"/>
          </p:nvPr>
        </p:nvSpPr>
        <p:spPr/>
        <p:txBody>
          <a:bodyPr/>
          <a:lstStyle/>
          <a:p>
            <a:pPr>
              <a:lnSpc>
                <a:spcPct val="130000"/>
              </a:lnSpc>
            </a:pPr>
            <a:r>
              <a:rPr lang="zh-CN" altLang="en-US"/>
              <a:t>学而不厌，诲人不倦</a:t>
            </a:r>
          </a:p>
        </p:txBody>
      </p:sp>
      <p:sp>
        <p:nvSpPr>
          <p:cNvPr id="5" name="灯片编号占位符 4"/>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5</a:t>
            </a:fld>
            <a:endParaRPr lang="zh-CN" altLang="en-US"/>
          </a:p>
        </p:txBody>
      </p:sp>
      <p:sp>
        <p:nvSpPr>
          <p:cNvPr id="2" name="标题 1"/>
          <p:cNvSpPr>
            <a:spLocks noGrp="1"/>
          </p:cNvSpPr>
          <p:nvPr>
            <p:ph type="title"/>
          </p:nvPr>
        </p:nvSpPr>
        <p:spPr>
          <a:xfrm>
            <a:off x="912000" y="299675"/>
            <a:ext cx="4968000" cy="596348"/>
          </a:xfrm>
        </p:spPr>
        <p:txBody>
          <a:bodyPr>
            <a:normAutofit fontScale="90000"/>
          </a:bodyPr>
          <a:lstStyle/>
          <a:p>
            <a:pPr>
              <a:lnSpc>
                <a:spcPct val="130000"/>
              </a:lnSpc>
            </a:pPr>
            <a:r>
              <a:rPr lang="en-US" altLang="zh-CN" dirty="0">
                <a:latin typeface="Times New Roman" panose="02020603050405020304" pitchFamily="18" charset="0"/>
              </a:rPr>
              <a:t>About the textbook (iii)</a:t>
            </a:r>
            <a:endParaRPr lang="zh-CN" altLang="en-US" dirty="0"/>
          </a:p>
        </p:txBody>
      </p:sp>
      <p:sp>
        <p:nvSpPr>
          <p:cNvPr id="9" name="quotation-mark_32371"/>
          <p:cNvSpPr>
            <a:spLocks noChangeAspect="1"/>
          </p:cNvSpPr>
          <p:nvPr/>
        </p:nvSpPr>
        <p:spPr bwMode="auto">
          <a:xfrm>
            <a:off x="1649976" y="1536699"/>
            <a:ext cx="901700" cy="836888"/>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10" name="quotation-mark_32371"/>
          <p:cNvSpPr>
            <a:spLocks noChangeAspect="1"/>
          </p:cNvSpPr>
          <p:nvPr/>
        </p:nvSpPr>
        <p:spPr bwMode="auto">
          <a:xfrm rot="10800000">
            <a:off x="9895205" y="5214620"/>
            <a:ext cx="647065" cy="600710"/>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70000"/>
            </a:schemeClr>
          </a:solidFill>
          <a:ln>
            <a:noFill/>
          </a:ln>
        </p:spPr>
        <p:txBody>
          <a:bodyPr/>
          <a:lstStyle/>
          <a:p>
            <a:pPr>
              <a:lnSpc>
                <a:spcPct val="130000"/>
              </a:lnSpc>
            </a:pPr>
            <a:endParaRPr lang="zh-CN" altLang="en-US"/>
          </a:p>
        </p:txBody>
      </p:sp>
      <p:sp>
        <p:nvSpPr>
          <p:cNvPr id="6" name="日期占位符 5"/>
          <p:cNvSpPr>
            <a:spLocks noGrp="1"/>
          </p:cNvSpPr>
          <p:nvPr>
            <p:ph type="dt" sz="half" idx="10"/>
          </p:nvPr>
        </p:nvSpPr>
        <p:spPr/>
        <p:txBody>
          <a:bodyPr/>
          <a:lstStyle/>
          <a:p>
            <a:fld id="{DB71EABD-E1E5-481D-A8D7-CAA70C912AAA}" type="datetime1">
              <a:rPr lang="zh-CN" altLang="en-US" smtClean="0"/>
              <a:pPr/>
              <a:t>2020/9/21</a:t>
            </a:fld>
            <a:endParaRPr lang="zh-CN" altLang="en-US"/>
          </a:p>
        </p:txBody>
      </p:sp>
      <p:sp>
        <p:nvSpPr>
          <p:cNvPr id="12" name="Rectangle 3">
            <a:extLst>
              <a:ext uri="{FF2B5EF4-FFF2-40B4-BE49-F238E27FC236}">
                <a16:creationId xmlns:a16="http://schemas.microsoft.com/office/drawing/2014/main" xmlns="" id="{8D8DB7B4-A4EF-459F-BA00-3C5B899468B7}"/>
              </a:ext>
            </a:extLst>
          </p:cNvPr>
          <p:cNvSpPr txBox="1">
            <a:spLocks noChangeArrowheads="1"/>
          </p:cNvSpPr>
          <p:nvPr/>
        </p:nvSpPr>
        <p:spPr>
          <a:xfrm>
            <a:off x="2717800" y="2133000"/>
            <a:ext cx="77724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500"/>
              </a:spcBef>
              <a:spcAft>
                <a:spcPts val="500"/>
              </a:spcAft>
            </a:pPr>
            <a:r>
              <a:rPr lang="en-US" altLang="zh-CN" dirty="0">
                <a:latin typeface="Times New Roman" panose="02020603050405020304" pitchFamily="18" charset="0"/>
              </a:rPr>
              <a:t>Machine learning included</a:t>
            </a:r>
            <a:endParaRPr lang="fi-FI" altLang="zh-CN" dirty="0">
              <a:latin typeface="Times New Roman" panose="02020603050405020304" pitchFamily="18" charset="0"/>
            </a:endParaRPr>
          </a:p>
          <a:p>
            <a:pPr lvl="1">
              <a:spcAft>
                <a:spcPts val="500"/>
              </a:spcAft>
            </a:pPr>
            <a:r>
              <a:rPr lang="fi-FI" altLang="zh-CN" dirty="0">
                <a:latin typeface="Times New Roman" panose="02020603050405020304" pitchFamily="18" charset="0"/>
              </a:rPr>
              <a:t>neural nets, supervised learning, search heuristics, ...</a:t>
            </a:r>
            <a:endParaRPr lang="en-US" altLang="zh-CN" dirty="0">
              <a:latin typeface="Times New Roman" panose="02020603050405020304" pitchFamily="18" charset="0"/>
            </a:endParaRPr>
          </a:p>
          <a:p>
            <a:pPr>
              <a:spcBef>
                <a:spcPts val="500"/>
              </a:spcBef>
              <a:spcAft>
                <a:spcPts val="500"/>
              </a:spcAft>
            </a:pPr>
            <a:r>
              <a:rPr lang="fi-FI" altLang="zh-CN" dirty="0">
                <a:latin typeface="Times New Roman" panose="02020603050405020304" pitchFamily="18" charset="0"/>
              </a:rPr>
              <a:t>No special chapters f</a:t>
            </a:r>
            <a:r>
              <a:rPr lang="en-US" altLang="zh-CN" dirty="0">
                <a:latin typeface="Times New Roman" panose="02020603050405020304" pitchFamily="18" charset="0"/>
              </a:rPr>
              <a:t>or bibliographic &amp; historical remarks</a:t>
            </a:r>
            <a:endParaRPr lang="fi-FI" altLang="zh-CN" dirty="0">
              <a:latin typeface="Times New Roman" panose="02020603050405020304" pitchFamily="18" charset="0"/>
            </a:endParaRPr>
          </a:p>
          <a:p>
            <a:pPr lvl="1">
              <a:spcAft>
                <a:spcPts val="500"/>
              </a:spcAft>
            </a:pPr>
            <a:r>
              <a:rPr lang="en-US" altLang="zh-CN" dirty="0">
                <a:latin typeface="Times New Roman" panose="02020603050405020304" pitchFamily="18" charset="0"/>
              </a:rPr>
              <a:t>see Russell &amp; </a:t>
            </a:r>
            <a:r>
              <a:rPr lang="en-US" altLang="zh-CN" dirty="0" err="1">
                <a:latin typeface="Times New Roman" panose="02020603050405020304" pitchFamily="18" charset="0"/>
              </a:rPr>
              <a:t>Norvig</a:t>
            </a:r>
            <a:r>
              <a:rPr lang="en-US" altLang="zh-CN" dirty="0">
                <a:latin typeface="Times New Roman" panose="02020603050405020304" pitchFamily="18" charset="0"/>
              </a:rPr>
              <a:t> -95 instead</a:t>
            </a:r>
          </a:p>
          <a:p>
            <a:pPr>
              <a:spcBef>
                <a:spcPts val="500"/>
              </a:spcBef>
              <a:spcAft>
                <a:spcPts val="500"/>
              </a:spcAft>
            </a:pPr>
            <a:r>
              <a:rPr lang="en-US" altLang="zh-CN" dirty="0">
                <a:latin typeface="Times New Roman" panose="02020603050405020304" pitchFamily="18" charset="0"/>
              </a:rPr>
              <a:t>Exercises</a:t>
            </a:r>
            <a:r>
              <a:rPr lang="fi-FI" altLang="zh-CN" dirty="0">
                <a:latin typeface="Times New Roman" panose="02020603050405020304" pitchFamily="18" charset="0"/>
              </a:rPr>
              <a:t> (shouldn’t be too hard)</a:t>
            </a:r>
            <a:endParaRPr lang="en-US" altLang="zh-CN" dirty="0">
              <a:latin typeface="Times New Roman" panose="02020603050405020304" pitchFamily="18" charset="0"/>
            </a:endParaRPr>
          </a:p>
        </p:txBody>
      </p:sp>
    </p:spTree>
    <p:custDataLst>
      <p:tags r:id="rId1"/>
    </p:custDataLst>
    <p:extLst>
      <p:ext uri="{BB962C8B-B14F-4D97-AF65-F5344CB8AC3E}">
        <p14:creationId xmlns:p14="http://schemas.microsoft.com/office/powerpoint/2010/main" xmlns="" val="3728068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5352" y="-26717"/>
            <a:ext cx="12202724" cy="6873280"/>
          </a:xfrm>
          <a:prstGeom prst="rect">
            <a:avLst/>
          </a:prstGeom>
          <a:solidFill>
            <a:schemeClr val="bg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图片 3"/>
          <p:cNvPicPr>
            <a:picLocks noChangeAspect="1"/>
          </p:cNvPicPr>
          <p:nvPr/>
        </p:nvPicPr>
        <p:blipFill rotWithShape="1">
          <a:blip r:embed="rId3" cstate="print">
            <a:extLst>
              <a:ext uri="{28A0092B-C50C-407E-A947-70E740481C1C}">
                <a14:useLocalDpi xmlns:a14="http://schemas.microsoft.com/office/drawing/2010/main" xmlns="" val="0"/>
              </a:ext>
            </a:extLst>
          </a:blip>
          <a:srcRect t="29549" b="36077"/>
          <a:stretch/>
        </p:blipFill>
        <p:spPr>
          <a:xfrm>
            <a:off x="-10724" y="-15280"/>
            <a:ext cx="12202724" cy="2793900"/>
          </a:xfrm>
          <a:prstGeom prst="rect">
            <a:avLst/>
          </a:prstGeom>
        </p:spPr>
      </p:pic>
      <p:sp>
        <p:nvSpPr>
          <p:cNvPr id="33" name="矩形 32"/>
          <p:cNvSpPr/>
          <p:nvPr/>
        </p:nvSpPr>
        <p:spPr>
          <a:xfrm>
            <a:off x="-10724" y="-11441"/>
            <a:ext cx="12202724" cy="2847508"/>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0" y="2715548"/>
            <a:ext cx="12192000" cy="1074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117465" y="3801239"/>
            <a:ext cx="4093139" cy="480131"/>
          </a:xfrm>
          <a:prstGeom prst="rect">
            <a:avLst/>
          </a:prstGeom>
          <a:noFill/>
        </p:spPr>
        <p:txBody>
          <a:bodyPr wrap="square" rtlCol="0">
            <a:spAutoFit/>
          </a:bodyPr>
          <a:lstStyle/>
          <a:p>
            <a:pPr>
              <a:lnSpc>
                <a:spcPct val="90000"/>
              </a:lnSpc>
            </a:pPr>
            <a:r>
              <a:rPr lang="en-US" altLang="zh-CN" sz="2400" b="1" dirty="0">
                <a:solidFill>
                  <a:schemeClr val="accent1"/>
                </a:solidFill>
                <a:ea typeface="思源黑体 CN Light" panose="020B0300000000000000" pitchFamily="34" charset="-122"/>
              </a:rPr>
              <a:t>01</a:t>
            </a:r>
            <a:r>
              <a:rPr lang="zh-CN" altLang="en-US"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ea typeface="Arial Unicode MS" pitchFamily="34" charset="-122"/>
              </a:rPr>
              <a:t>What is intelligence?</a:t>
            </a:r>
          </a:p>
        </p:txBody>
      </p:sp>
      <p:sp>
        <p:nvSpPr>
          <p:cNvPr id="21" name="文本框 20"/>
          <p:cNvSpPr txBox="1"/>
          <p:nvPr/>
        </p:nvSpPr>
        <p:spPr>
          <a:xfrm>
            <a:off x="3874356" y="3716247"/>
            <a:ext cx="6247852" cy="1158074"/>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02</a:t>
            </a:r>
            <a:r>
              <a:rPr lang="en-US" altLang="zh-CN"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What is human intelligence? </a:t>
            </a:r>
          </a:p>
          <a:p>
            <a:pPr>
              <a:lnSpc>
                <a:spcPct val="130000"/>
              </a:lnSpc>
            </a:pPr>
            <a:endParaRPr lang="zh-CN" altLang="en-US" sz="2800" b="1" dirty="0">
              <a:solidFill>
                <a:schemeClr val="accent1"/>
              </a:solidFill>
              <a:latin typeface="思源黑体 CN Light" panose="020B0300000000000000" pitchFamily="34" charset="-122"/>
              <a:ea typeface="思源黑体 CN Light" panose="020B0300000000000000" pitchFamily="34" charset="-122"/>
            </a:endParaRPr>
          </a:p>
        </p:txBody>
      </p:sp>
      <p:sp>
        <p:nvSpPr>
          <p:cNvPr id="22" name="文本框 21"/>
          <p:cNvSpPr txBox="1"/>
          <p:nvPr/>
        </p:nvSpPr>
        <p:spPr>
          <a:xfrm>
            <a:off x="8443818" y="3894934"/>
            <a:ext cx="5048153" cy="424732"/>
          </a:xfrm>
          <a:prstGeom prst="rect">
            <a:avLst/>
          </a:prstGeom>
          <a:noFill/>
        </p:spPr>
        <p:txBody>
          <a:bodyPr wrap="square" rtlCol="0">
            <a:spAutoFit/>
          </a:bodyPr>
          <a:lstStyle/>
          <a:p>
            <a:pPr lvl="1">
              <a:lnSpc>
                <a:spcPct val="90000"/>
              </a:lnSpc>
            </a:pPr>
            <a:r>
              <a:rPr lang="en-US" altLang="zh-CN" sz="2400" b="1" dirty="0">
                <a:solidFill>
                  <a:schemeClr val="accent1"/>
                </a:solidFill>
                <a:latin typeface="思源黑体 CN Light" panose="020B0300000000000000" pitchFamily="34" charset="-122"/>
                <a:ea typeface="思源黑体 CN Light" panose="020B0300000000000000" pitchFamily="34" charset="-122"/>
              </a:rPr>
              <a:t>03 </a:t>
            </a:r>
            <a:r>
              <a:rPr lang="en-US" altLang="zh-CN" sz="2400" dirty="0">
                <a:latin typeface="Times New Roman" panose="02020603050405020304" pitchFamily="18" charset="0"/>
              </a:rPr>
              <a:t>What is AI?</a:t>
            </a:r>
          </a:p>
        </p:txBody>
      </p:sp>
      <p:sp>
        <p:nvSpPr>
          <p:cNvPr id="23" name="文本框 22"/>
          <p:cNvSpPr txBox="1"/>
          <p:nvPr/>
        </p:nvSpPr>
        <p:spPr>
          <a:xfrm>
            <a:off x="154888" y="4281370"/>
            <a:ext cx="2873782" cy="597664"/>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04</a:t>
            </a:r>
            <a:r>
              <a:rPr lang="zh-CN" altLang="en-US"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Goals of AI</a:t>
            </a:r>
            <a:endParaRPr lang="zh-CN" altLang="en-US" sz="2800" b="1" dirty="0">
              <a:latin typeface="+mj-ea"/>
              <a:ea typeface="+mj-ea"/>
            </a:endParaRPr>
          </a:p>
        </p:txBody>
      </p:sp>
      <p:sp>
        <p:nvSpPr>
          <p:cNvPr id="28" name="文本框 27"/>
          <p:cNvSpPr txBox="1"/>
          <p:nvPr/>
        </p:nvSpPr>
        <p:spPr>
          <a:xfrm>
            <a:off x="117465" y="4912438"/>
            <a:ext cx="3895335" cy="597215"/>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07</a:t>
            </a:r>
            <a:r>
              <a:rPr lang="en-US" altLang="zh-CN"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Approaches to AI</a:t>
            </a:r>
            <a:endParaRPr lang="en-US" altLang="zh-CN" sz="2800" dirty="0"/>
          </a:p>
        </p:txBody>
      </p:sp>
      <p:sp>
        <p:nvSpPr>
          <p:cNvPr id="24" name="文本框 23"/>
          <p:cNvSpPr txBox="1"/>
          <p:nvPr/>
        </p:nvSpPr>
        <p:spPr>
          <a:xfrm>
            <a:off x="3907038" y="4298072"/>
            <a:ext cx="3895336" cy="597664"/>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05</a:t>
            </a:r>
            <a:r>
              <a:rPr lang="zh-CN" altLang="en-US"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Can machines think?</a:t>
            </a:r>
            <a:endParaRPr lang="zh-CN" altLang="en-US" sz="2800" b="1" dirty="0">
              <a:latin typeface="+mj-ea"/>
              <a:ea typeface="+mj-ea"/>
            </a:endParaRPr>
          </a:p>
        </p:txBody>
      </p:sp>
      <p:sp>
        <p:nvSpPr>
          <p:cNvPr id="29" name="文本框 28"/>
          <p:cNvSpPr txBox="1"/>
          <p:nvPr/>
        </p:nvSpPr>
        <p:spPr>
          <a:xfrm>
            <a:off x="8818611" y="4309167"/>
            <a:ext cx="3368761" cy="597215"/>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06</a:t>
            </a:r>
            <a:r>
              <a:rPr lang="en-US" altLang="zh-CN"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Foundations of AI</a:t>
            </a:r>
            <a:endParaRPr lang="en-US" altLang="zh-CN" sz="2800" dirty="0"/>
          </a:p>
        </p:txBody>
      </p:sp>
      <p:grpSp>
        <p:nvGrpSpPr>
          <p:cNvPr id="32" name="组合 31"/>
          <p:cNvGrpSpPr/>
          <p:nvPr/>
        </p:nvGrpSpPr>
        <p:grpSpPr>
          <a:xfrm>
            <a:off x="3028669" y="1339571"/>
            <a:ext cx="5875331" cy="2451604"/>
            <a:chOff x="980062" y="1170935"/>
            <a:chExt cx="4509112" cy="4509112"/>
          </a:xfrm>
        </p:grpSpPr>
        <p:sp>
          <p:nvSpPr>
            <p:cNvPr id="37" name="椭圆 36"/>
            <p:cNvSpPr/>
            <p:nvPr/>
          </p:nvSpPr>
          <p:spPr>
            <a:xfrm>
              <a:off x="1200000" y="1392113"/>
              <a:ext cx="4073774" cy="4073774"/>
            </a:xfrm>
            <a:prstGeom prst="ellipse">
              <a:avLst/>
            </a:prstGeom>
            <a:solidFill>
              <a:schemeClr val="accent1"/>
            </a:solidFill>
            <a:ln w="444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38" name="椭圆 37"/>
            <p:cNvSpPr/>
            <p:nvPr/>
          </p:nvSpPr>
          <p:spPr>
            <a:xfrm>
              <a:off x="1279097" y="1471210"/>
              <a:ext cx="3915580" cy="3915580"/>
            </a:xfrm>
            <a:prstGeom prst="ellipse">
              <a:avLst/>
            </a:prstGeom>
            <a:solidFill>
              <a:schemeClr val="bg1"/>
            </a:solidFill>
            <a:ln w="444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0" name="椭圆 39"/>
            <p:cNvSpPr/>
            <p:nvPr/>
          </p:nvSpPr>
          <p:spPr>
            <a:xfrm>
              <a:off x="1092495" y="1278080"/>
              <a:ext cx="4294823" cy="4294823"/>
            </a:xfrm>
            <a:prstGeom prst="ellipse">
              <a:avLst/>
            </a:prstGeom>
            <a:noFill/>
            <a:ln w="12700">
              <a:solidFill>
                <a:schemeClr val="accent1">
                  <a:shade val="50000"/>
                  <a:alpha val="48000"/>
                </a:schemeClr>
              </a:solid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1" name="椭圆 40"/>
            <p:cNvSpPr/>
            <p:nvPr/>
          </p:nvSpPr>
          <p:spPr>
            <a:xfrm>
              <a:off x="980062" y="1170935"/>
              <a:ext cx="4509112" cy="4509112"/>
            </a:xfrm>
            <a:prstGeom prst="ellipse">
              <a:avLst/>
            </a:prstGeom>
            <a:noFill/>
            <a:ln w="12700">
              <a:solidFill>
                <a:schemeClr val="accent1">
                  <a:shade val="50000"/>
                  <a:alpha val="37000"/>
                </a:schemeClr>
              </a:solidFill>
            </a:ln>
            <a:effectLst>
              <a:outerShdw blurRad="685800" sx="109000" sy="109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grpSp>
      <p:sp>
        <p:nvSpPr>
          <p:cNvPr id="6" name="文本框 5"/>
          <p:cNvSpPr txBox="1"/>
          <p:nvPr/>
        </p:nvSpPr>
        <p:spPr>
          <a:xfrm>
            <a:off x="3874356" y="1814412"/>
            <a:ext cx="4423308" cy="1066831"/>
          </a:xfrm>
          <a:prstGeom prst="rect">
            <a:avLst/>
          </a:prstGeom>
          <a:noFill/>
        </p:spPr>
        <p:txBody>
          <a:bodyPr wrap="square" rtlCol="0">
            <a:spAutoFit/>
          </a:bodyPr>
          <a:lstStyle/>
          <a:p>
            <a:pPr algn="dist">
              <a:lnSpc>
                <a:spcPct val="130000"/>
              </a:lnSpc>
            </a:pPr>
            <a:r>
              <a:rPr lang="en-US" altLang="zh-CN" sz="5400" dirty="0">
                <a:latin typeface="Times New Roman" panose="02020603050405020304" pitchFamily="18" charset="0"/>
              </a:rPr>
              <a:t>Introduction</a:t>
            </a:r>
            <a:endParaRPr lang="zh-CN" altLang="en-US" sz="5400" b="1" dirty="0">
              <a:solidFill>
                <a:schemeClr val="accent1"/>
              </a:solidFill>
              <a:latin typeface="+mj-ea"/>
              <a:ea typeface="+mj-ea"/>
            </a:endParaRPr>
          </a:p>
        </p:txBody>
      </p:sp>
      <p:sp>
        <p:nvSpPr>
          <p:cNvPr id="7" name="文本框 6"/>
          <p:cNvSpPr txBox="1"/>
          <p:nvPr/>
        </p:nvSpPr>
        <p:spPr>
          <a:xfrm>
            <a:off x="5011026" y="2929792"/>
            <a:ext cx="1962257" cy="480131"/>
          </a:xfrm>
          <a:prstGeom prst="rect">
            <a:avLst/>
          </a:prstGeom>
          <a:noFill/>
        </p:spPr>
        <p:txBody>
          <a:bodyPr wrap="square" rtlCol="0">
            <a:spAutoFit/>
          </a:bodyPr>
          <a:lstStyle/>
          <a:p>
            <a:pPr>
              <a:lnSpc>
                <a:spcPct val="90000"/>
              </a:lnSpc>
            </a:pPr>
            <a:r>
              <a:rPr lang="en-US" altLang="zh-CN" sz="2800" dirty="0">
                <a:latin typeface="Times New Roman" panose="02020603050405020304" pitchFamily="18" charset="0"/>
              </a:rPr>
              <a:t>Main topics</a:t>
            </a:r>
          </a:p>
        </p:txBody>
      </p:sp>
      <p:sp>
        <p:nvSpPr>
          <p:cNvPr id="43" name="文本框 42"/>
          <p:cNvSpPr txBox="1"/>
          <p:nvPr/>
        </p:nvSpPr>
        <p:spPr>
          <a:xfrm>
            <a:off x="5612151" y="4059739"/>
            <a:ext cx="1115996" cy="742319"/>
          </a:xfrm>
          <a:prstGeom prst="rect">
            <a:avLst/>
          </a:prstGeom>
          <a:noFill/>
        </p:spPr>
        <p:txBody>
          <a:bodyPr wrap="square" rtlCol="0">
            <a:spAutoFit/>
          </a:bodyPr>
          <a:lstStyle/>
          <a:p>
            <a:pPr>
              <a:lnSpc>
                <a:spcPct val="130000"/>
              </a:lnSpc>
            </a:pPr>
            <a:endParaRPr lang="zh-CN" altLang="en-US" sz="3600" b="1" dirty="0">
              <a:solidFill>
                <a:schemeClr val="accent1"/>
              </a:solidFill>
              <a:latin typeface="思源黑体 CN Light" panose="020B0300000000000000" pitchFamily="34" charset="-122"/>
              <a:ea typeface="思源黑体 CN Light" panose="020B0300000000000000" pitchFamily="34" charset="-122"/>
            </a:endParaRPr>
          </a:p>
        </p:txBody>
      </p:sp>
      <p:sp>
        <p:nvSpPr>
          <p:cNvPr id="45" name="文本框 44"/>
          <p:cNvSpPr txBox="1"/>
          <p:nvPr/>
        </p:nvSpPr>
        <p:spPr>
          <a:xfrm>
            <a:off x="10176263" y="4059739"/>
            <a:ext cx="1115996" cy="742319"/>
          </a:xfrm>
          <a:prstGeom prst="rect">
            <a:avLst/>
          </a:prstGeom>
          <a:noFill/>
        </p:spPr>
        <p:txBody>
          <a:bodyPr wrap="square" rtlCol="0">
            <a:spAutoFit/>
          </a:bodyPr>
          <a:lstStyle/>
          <a:p>
            <a:pPr>
              <a:lnSpc>
                <a:spcPct val="130000"/>
              </a:lnSpc>
            </a:pPr>
            <a:endParaRPr lang="zh-CN" altLang="en-US" sz="3600" b="1" dirty="0">
              <a:solidFill>
                <a:schemeClr val="accent1"/>
              </a:solidFill>
              <a:latin typeface="思源黑体 CN Light" panose="020B0300000000000000" pitchFamily="34" charset="-122"/>
              <a:ea typeface="思源黑体 CN Light" panose="020B0300000000000000" pitchFamily="34" charset="-122"/>
            </a:endParaRPr>
          </a:p>
        </p:txBody>
      </p:sp>
      <p:sp>
        <p:nvSpPr>
          <p:cNvPr id="30" name="文本框 29">
            <a:extLst>
              <a:ext uri="{FF2B5EF4-FFF2-40B4-BE49-F238E27FC236}">
                <a16:creationId xmlns:a16="http://schemas.microsoft.com/office/drawing/2014/main" xmlns="" id="{50116950-1928-4021-BFA2-17CF496B0E07}"/>
              </a:ext>
            </a:extLst>
          </p:cNvPr>
          <p:cNvSpPr txBox="1"/>
          <p:nvPr/>
        </p:nvSpPr>
        <p:spPr>
          <a:xfrm>
            <a:off x="3874356" y="4971796"/>
            <a:ext cx="6663718" cy="597664"/>
          </a:xfrm>
          <a:prstGeom prst="rect">
            <a:avLst/>
          </a:prstGeom>
          <a:noFill/>
        </p:spPr>
        <p:txBody>
          <a:bodyPr wrap="square" rtlCol="0">
            <a:spAutoFit/>
          </a:bodyPr>
          <a:lstStyle/>
          <a:p>
            <a:pPr>
              <a:lnSpc>
                <a:spcPct val="130000"/>
              </a:lnSpc>
            </a:pPr>
            <a:r>
              <a:rPr lang="en-US" altLang="zh-CN" sz="2400" b="1" dirty="0">
                <a:solidFill>
                  <a:schemeClr val="accent1"/>
                </a:solidFill>
                <a:ea typeface="思源黑体 CN Light" panose="020B0300000000000000" pitchFamily="34" charset="-122"/>
              </a:rPr>
              <a:t>08</a:t>
            </a:r>
            <a:r>
              <a:rPr lang="zh-CN" altLang="en-US" sz="2800" b="1" dirty="0">
                <a:solidFill>
                  <a:schemeClr val="accent1"/>
                </a:solidFill>
                <a:latin typeface="思源黑体 CN Light" panose="020B0300000000000000" pitchFamily="34" charset="-122"/>
                <a:ea typeface="思源黑体 CN Light" panose="020B0300000000000000" pitchFamily="34" charset="-122"/>
              </a:rPr>
              <a:t> </a:t>
            </a:r>
            <a:r>
              <a:rPr lang="en-US" altLang="zh-CN" sz="2800" dirty="0">
                <a:latin typeface="Times New Roman" panose="02020603050405020304" pitchFamily="18" charset="0"/>
              </a:rPr>
              <a:t>Contents of the book (and the course)</a:t>
            </a:r>
          </a:p>
        </p:txBody>
      </p:sp>
      <p:sp>
        <p:nvSpPr>
          <p:cNvPr id="31" name="文本框 30">
            <a:extLst>
              <a:ext uri="{FF2B5EF4-FFF2-40B4-BE49-F238E27FC236}">
                <a16:creationId xmlns:a16="http://schemas.microsoft.com/office/drawing/2014/main" xmlns="" id="{7C22B69A-91A5-4E55-8AF2-6FDB60DD4080}"/>
              </a:ext>
            </a:extLst>
          </p:cNvPr>
          <p:cNvSpPr txBox="1"/>
          <p:nvPr/>
        </p:nvSpPr>
        <p:spPr>
          <a:xfrm>
            <a:off x="9480000" y="5082925"/>
            <a:ext cx="3250357" cy="480131"/>
          </a:xfrm>
          <a:prstGeom prst="rect">
            <a:avLst/>
          </a:prstGeom>
          <a:noFill/>
        </p:spPr>
        <p:txBody>
          <a:bodyPr wrap="square" rtlCol="0">
            <a:spAutoFit/>
          </a:bodyPr>
          <a:lstStyle/>
          <a:p>
            <a:pPr lvl="1">
              <a:lnSpc>
                <a:spcPct val="90000"/>
              </a:lnSpc>
              <a:buFont typeface="Wingdings" panose="05000000000000000000" pitchFamily="2" charset="2"/>
              <a:buNone/>
            </a:pPr>
            <a:r>
              <a:rPr lang="en-US" altLang="zh-CN" sz="2400" b="1" dirty="0">
                <a:solidFill>
                  <a:schemeClr val="accent1"/>
                </a:solidFill>
                <a:ea typeface="思源黑体 CN Light" panose="020B0300000000000000" pitchFamily="34" charset="-122"/>
              </a:rPr>
              <a:t>09</a:t>
            </a:r>
            <a:r>
              <a:rPr lang="en-US" altLang="zh-CN" sz="2400" b="1" dirty="0">
                <a:solidFill>
                  <a:schemeClr val="accent1"/>
                </a:solidFill>
                <a:latin typeface="思源黑体 CN Light" panose="020B0300000000000000" pitchFamily="34" charset="-122"/>
                <a:ea typeface="思源黑体 CN Light" panose="020B0300000000000000" pitchFamily="34" charset="-122"/>
              </a:rPr>
              <a:t> </a:t>
            </a:r>
            <a:r>
              <a:rPr lang="en-US" altLang="zh-CN" sz="2400" b="1" dirty="0">
                <a:solidFill>
                  <a:schemeClr val="accent1"/>
                </a:solidFill>
                <a:latin typeface="Times New Roman" panose="02020603050405020304" pitchFamily="18" charset="0"/>
                <a:ea typeface="思源黑体 CN Light" panose="020B0300000000000000" pitchFamily="34" charset="-122"/>
              </a:rPr>
              <a:t> </a:t>
            </a:r>
            <a:r>
              <a:rPr lang="en-US" altLang="zh-CN" sz="2800" dirty="0">
                <a:latin typeface="Times New Roman" panose="02020603050405020304" pitchFamily="18" charset="0"/>
              </a:rPr>
              <a:t>Discussion</a:t>
            </a:r>
          </a:p>
        </p:txBody>
      </p:sp>
    </p:spTree>
    <p:extLst>
      <p:ext uri="{BB962C8B-B14F-4D97-AF65-F5344CB8AC3E}">
        <p14:creationId xmlns:p14="http://schemas.microsoft.com/office/powerpoint/2010/main" xmlns="" val="1706040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1739096" y="1507682"/>
            <a:ext cx="9684904" cy="49756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4" name="页脚占位符 3"/>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5" name="灯片编号占位符 4"/>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7</a:t>
            </a:fld>
            <a:endParaRPr lang="zh-CN" altLang="en-US"/>
          </a:p>
        </p:txBody>
      </p:sp>
      <p:sp>
        <p:nvSpPr>
          <p:cNvPr id="2" name="标题 1"/>
          <p:cNvSpPr>
            <a:spLocks noGrp="1"/>
          </p:cNvSpPr>
          <p:nvPr>
            <p:ph type="title"/>
          </p:nvPr>
        </p:nvSpPr>
        <p:spPr>
          <a:xfrm>
            <a:off x="876401" y="270627"/>
            <a:ext cx="5003599" cy="615399"/>
          </a:xfrm>
        </p:spPr>
        <p:txBody>
          <a:bodyPr>
            <a:normAutofit fontScale="90000"/>
          </a:bodyPr>
          <a:lstStyle/>
          <a:p>
            <a:pPr>
              <a:lnSpc>
                <a:spcPct val="130000"/>
              </a:lnSpc>
            </a:pPr>
            <a:r>
              <a:rPr lang="en-US" altLang="zh-CN" dirty="0">
                <a:solidFill>
                  <a:schemeClr val="tx1"/>
                </a:solidFill>
                <a:latin typeface="Times New Roman" panose="02020603050405020304" pitchFamily="18" charset="0"/>
                <a:ea typeface="Arial Unicode MS" pitchFamily="34" charset="-122"/>
              </a:rPr>
              <a:t>1. What is intelligence?</a:t>
            </a:r>
            <a:endParaRPr lang="zh-CN" altLang="en-US" dirty="0"/>
          </a:p>
        </p:txBody>
      </p:sp>
      <p:sp>
        <p:nvSpPr>
          <p:cNvPr id="6" name="矩形 5"/>
          <p:cNvSpPr/>
          <p:nvPr/>
        </p:nvSpPr>
        <p:spPr>
          <a:xfrm>
            <a:off x="1457650" y="1340999"/>
            <a:ext cx="9684904" cy="4975668"/>
          </a:xfrm>
          <a:prstGeom prst="rect">
            <a:avLst/>
          </a:prstGeom>
          <a:solidFill>
            <a:schemeClr val="bg1"/>
          </a:solidFill>
          <a:ln>
            <a:noFill/>
          </a:ln>
          <a:effectLst>
            <a:outerShdw blurRad="2540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sp>
        <p:nvSpPr>
          <p:cNvPr id="15" name="日期占位符 14"/>
          <p:cNvSpPr>
            <a:spLocks noGrp="1"/>
          </p:cNvSpPr>
          <p:nvPr>
            <p:ph type="dt" sz="half" idx="10"/>
          </p:nvPr>
        </p:nvSpPr>
        <p:spPr/>
        <p:txBody>
          <a:bodyPr/>
          <a:lstStyle/>
          <a:p>
            <a:fld id="{F5679E74-33EF-4112-90CF-EE1B775D9C4B}" type="datetime1">
              <a:rPr lang="zh-CN" altLang="en-US" smtClean="0"/>
              <a:pPr/>
              <a:t>2020/9/21</a:t>
            </a:fld>
            <a:endParaRPr lang="zh-CN" altLang="en-US"/>
          </a:p>
        </p:txBody>
      </p:sp>
      <p:sp>
        <p:nvSpPr>
          <p:cNvPr id="17" name="Rectangle 3">
            <a:extLst>
              <a:ext uri="{FF2B5EF4-FFF2-40B4-BE49-F238E27FC236}">
                <a16:creationId xmlns:a16="http://schemas.microsoft.com/office/drawing/2014/main" xmlns="" id="{2846898A-0E06-4DD5-93D9-98BCB49D8F87}"/>
              </a:ext>
            </a:extLst>
          </p:cNvPr>
          <p:cNvSpPr txBox="1">
            <a:spLocks noChangeArrowheads="1"/>
          </p:cNvSpPr>
          <p:nvPr/>
        </p:nvSpPr>
        <p:spPr>
          <a:xfrm>
            <a:off x="1848000" y="1507682"/>
            <a:ext cx="8229600" cy="41148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None/>
            </a:pPr>
            <a:r>
              <a:rPr lang="en-US" altLang="zh-CN" dirty="0">
                <a:latin typeface="Times New Roman" panose="02020603050405020304" pitchFamily="18" charset="0"/>
              </a:rPr>
              <a:t>I believe that understanding intelligence involves understanding how knowledge is acquired, represented, and stored; how intelligence behavior is generated and learned; how motives, and emotions, and priorities are developed and used; how sensory signals are transformed into symbols; how symbols are manipulated to perform logic, to reason about the past, to plan for the future; and how the mechanisms of intelligence produce the phenomena of illusion, belief, hope, fear, and dreams—and yes even kindness and love.………….</a:t>
            </a:r>
            <a:endParaRPr lang="en-US" altLang="zh-CN" dirty="0">
              <a:latin typeface="Times New Roman" panose="02020603050405020304" pitchFamily="18" charset="0"/>
              <a:ea typeface="Arial Unicode MS" pitchFamily="34" charset="-122"/>
            </a:endParaRPr>
          </a:p>
          <a:p>
            <a:r>
              <a:rPr lang="en-US" altLang="zh-CN" dirty="0">
                <a:latin typeface="Times New Roman" panose="02020603050405020304" pitchFamily="18" charset="0"/>
              </a:rPr>
              <a:t>                                                   --Nils </a:t>
            </a:r>
            <a:r>
              <a:rPr lang="en-US" altLang="zh-CN" dirty="0" err="1">
                <a:latin typeface="Times New Roman" panose="02020603050405020304" pitchFamily="18" charset="0"/>
              </a:rPr>
              <a:t>J.Nilsson</a:t>
            </a:r>
            <a:r>
              <a:rPr lang="en-US" altLang="zh-CN" dirty="0">
                <a:latin typeface="Times New Roman" panose="02020603050405020304" pitchFamily="18" charset="0"/>
              </a:rPr>
              <a:t> </a:t>
            </a:r>
            <a:endParaRPr lang="zh-CN" altLang="en-US"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wheel(1)">
                                      <p:cBhvr>
                                        <p:cTn id="7" dur="1750"/>
                                        <p:tgtEl>
                                          <p:spTgt spid="17">
                                            <p:txEl>
                                              <p:pRg st="0" end="0"/>
                                            </p:txEl>
                                          </p:spTgt>
                                        </p:tgtEl>
                                      </p:cBhvr>
                                    </p:animEffect>
                                  </p:childTnLst>
                                </p:cTn>
                              </p:par>
                              <p:par>
                                <p:cTn id="8" presetID="21" presetClass="entr" presetSubtype="1" fill="hold"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Effect transition="in" filter="wheel(1)">
                                      <p:cBhvr>
                                        <p:cTn id="10" dur="1750"/>
                                        <p:tgtEl>
                                          <p:spTgt spid="1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pPr>
              <a:lnSpc>
                <a:spcPct val="130000"/>
              </a:lnSpc>
            </a:pPr>
            <a:r>
              <a:rPr lang="zh-CN" altLang="en-US"/>
              <a:t>学而不厌，诲人不倦</a:t>
            </a:r>
            <a:endParaRPr lang="zh-CN" altLang="en-US" dirty="0"/>
          </a:p>
        </p:txBody>
      </p:sp>
      <p:sp>
        <p:nvSpPr>
          <p:cNvPr id="4" name="灯片编号占位符 3"/>
          <p:cNvSpPr>
            <a:spLocks noGrp="1"/>
          </p:cNvSpPr>
          <p:nvPr>
            <p:ph type="sldNum" sz="quarter" idx="12"/>
          </p:nvPr>
        </p:nvSpPr>
        <p:spPr/>
        <p:txBody>
          <a:bodyPr/>
          <a:lstStyle/>
          <a:p>
            <a:pPr>
              <a:lnSpc>
                <a:spcPct val="130000"/>
              </a:lnSpc>
            </a:pPr>
            <a:fld id="{E60F2D4F-2241-454B-AF5D-961C997CB3BA}" type="slidenum">
              <a:rPr lang="zh-CN" altLang="en-US" smtClean="0"/>
              <a:pPr>
                <a:lnSpc>
                  <a:spcPct val="130000"/>
                </a:lnSpc>
              </a:pPr>
              <a:t>8</a:t>
            </a:fld>
            <a:endParaRPr lang="zh-CN" altLang="en-US"/>
          </a:p>
        </p:txBody>
      </p:sp>
      <p:sp>
        <p:nvSpPr>
          <p:cNvPr id="2" name="标题 1"/>
          <p:cNvSpPr>
            <a:spLocks noGrp="1"/>
          </p:cNvSpPr>
          <p:nvPr>
            <p:ph type="title"/>
          </p:nvPr>
        </p:nvSpPr>
        <p:spPr>
          <a:xfrm>
            <a:off x="876400" y="270627"/>
            <a:ext cx="6443600" cy="811144"/>
          </a:xfrm>
        </p:spPr>
        <p:txBody>
          <a:bodyPr>
            <a:normAutofit fontScale="90000"/>
          </a:bodyPr>
          <a:lstStyle/>
          <a:p>
            <a:pPr>
              <a:lnSpc>
                <a:spcPct val="130000"/>
              </a:lnSpc>
            </a:pPr>
            <a:r>
              <a:rPr lang="en-US" altLang="zh-CN" dirty="0">
                <a:latin typeface="Times New Roman" panose="02020603050405020304" pitchFamily="18" charset="0"/>
              </a:rPr>
              <a:t>2.What is human intelligence?</a:t>
            </a:r>
            <a:endParaRPr lang="zh-CN" altLang="en-US" dirty="0"/>
          </a:p>
        </p:txBody>
      </p:sp>
      <p:sp>
        <p:nvSpPr>
          <p:cNvPr id="5" name="日期占位符 4"/>
          <p:cNvSpPr>
            <a:spLocks noGrp="1"/>
          </p:cNvSpPr>
          <p:nvPr>
            <p:ph type="dt" sz="half" idx="10"/>
          </p:nvPr>
        </p:nvSpPr>
        <p:spPr/>
        <p:txBody>
          <a:bodyPr/>
          <a:lstStyle/>
          <a:p>
            <a:fld id="{608A0DA7-4859-40C7-919A-606CBDF7749A}" type="datetime1">
              <a:rPr lang="zh-CN" altLang="en-US" smtClean="0"/>
              <a:pPr/>
              <a:t>2020/9/21</a:t>
            </a:fld>
            <a:endParaRPr lang="zh-CN" altLang="en-US"/>
          </a:p>
        </p:txBody>
      </p:sp>
      <p:pic>
        <p:nvPicPr>
          <p:cNvPr id="14" name="Picture 1028">
            <a:extLst>
              <a:ext uri="{FF2B5EF4-FFF2-40B4-BE49-F238E27FC236}">
                <a16:creationId xmlns:a16="http://schemas.microsoft.com/office/drawing/2014/main" xmlns="" id="{EBCBE585-A636-4C1D-AE96-E895983ED91C}"/>
              </a:ext>
            </a:extLst>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a:xfrm>
            <a:off x="3576000" y="1125000"/>
            <a:ext cx="4686300" cy="41148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 name="Rectangle 1029">
            <a:extLst>
              <a:ext uri="{FF2B5EF4-FFF2-40B4-BE49-F238E27FC236}">
                <a16:creationId xmlns:a16="http://schemas.microsoft.com/office/drawing/2014/main" xmlns="" id="{132DF301-B079-4A2A-AB4F-52C67EF4D620}"/>
              </a:ext>
            </a:extLst>
          </p:cNvPr>
          <p:cNvSpPr>
            <a:spLocks noChangeArrowheads="1"/>
          </p:cNvSpPr>
          <p:nvPr/>
        </p:nvSpPr>
        <p:spPr bwMode="auto">
          <a:xfrm>
            <a:off x="2712000" y="5448300"/>
            <a:ext cx="7620000" cy="10350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cap="sq">
                <a:solidFill>
                  <a:schemeClr val="tx1"/>
                </a:solidFill>
                <a:miter lim="800000"/>
                <a:headEnd type="none" w="sm" len="sm"/>
                <a:tailEnd type="none" w="sm" len="sm"/>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eaLnBrk="0" hangingPunct="0"/>
            <a:r>
              <a:rPr lang="en-US" altLang="zh-CN" sz="2400" dirty="0">
                <a:latin typeface="Times New Roman" panose="02020603050405020304" pitchFamily="18" charset="0"/>
                <a:ea typeface="Arial Unicode MS" pitchFamily="34" charset="-122"/>
              </a:rPr>
              <a:t>Howard Gardner: The Seven Types of Intelligence</a:t>
            </a:r>
          </a:p>
          <a:p>
            <a:pPr algn="just" eaLnBrk="0" hangingPunct="0"/>
            <a:r>
              <a:rPr lang="en-US" altLang="zh-CN" sz="1400" dirty="0">
                <a:latin typeface="Times New Roman" panose="02020603050405020304" pitchFamily="18" charset="0"/>
                <a:ea typeface="Arial Unicode MS" pitchFamily="34" charset="-122"/>
              </a:rPr>
              <a:t> </a:t>
            </a:r>
            <a:endParaRPr lang="en-US" altLang="zh-CN" sz="1200" dirty="0">
              <a:latin typeface="Times New Roman" panose="02020603050405020304" pitchFamily="18" charset="0"/>
              <a:ea typeface="Arial Unicode MS" pitchFamily="34" charset="-122"/>
            </a:endParaRPr>
          </a:p>
          <a:p>
            <a:pPr eaLnBrk="0" hangingPunct="0"/>
            <a:endParaRPr lang="en-US" altLang="zh-CN" sz="2400" dirty="0">
              <a:latin typeface="Verdana" panose="020B060403050404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CF44DF55-2E10-4FCE-AF26-0C118CABCEDF}"/>
              </a:ext>
            </a:extLst>
          </p:cNvPr>
          <p:cNvSpPr>
            <a:spLocks noGrp="1"/>
          </p:cNvSpPr>
          <p:nvPr>
            <p:ph type="dt" sz="half" idx="10"/>
          </p:nvPr>
        </p:nvSpPr>
        <p:spPr/>
        <p:txBody>
          <a:bodyPr/>
          <a:lstStyle/>
          <a:p>
            <a:fld id="{E6D8A144-1ECC-47B3-84F8-B0A91898A30F}" type="datetime1">
              <a:rPr lang="zh-CN" altLang="en-US" smtClean="0"/>
              <a:pPr/>
              <a:t>2020/9/21</a:t>
            </a:fld>
            <a:endParaRPr lang="zh-CN" altLang="en-US"/>
          </a:p>
        </p:txBody>
      </p:sp>
      <p:sp>
        <p:nvSpPr>
          <p:cNvPr id="3" name="页脚占位符 2">
            <a:extLst>
              <a:ext uri="{FF2B5EF4-FFF2-40B4-BE49-F238E27FC236}">
                <a16:creationId xmlns:a16="http://schemas.microsoft.com/office/drawing/2014/main" xmlns="" id="{4AB5DA91-BDBF-4795-9D22-7E012672E1FF}"/>
              </a:ext>
            </a:extLst>
          </p:cNvPr>
          <p:cNvSpPr>
            <a:spLocks noGrp="1"/>
          </p:cNvSpPr>
          <p:nvPr>
            <p:ph type="ftr" sz="quarter" idx="11"/>
          </p:nvPr>
        </p:nvSpPr>
        <p:spPr/>
        <p:txBody>
          <a:bodyPr/>
          <a:lstStyle/>
          <a:p>
            <a:r>
              <a:rPr lang="zh-CN" altLang="en-US"/>
              <a:t>学而不厌，诲人不倦</a:t>
            </a:r>
          </a:p>
        </p:txBody>
      </p:sp>
      <p:sp>
        <p:nvSpPr>
          <p:cNvPr id="4" name="灯片编号占位符 3">
            <a:extLst>
              <a:ext uri="{FF2B5EF4-FFF2-40B4-BE49-F238E27FC236}">
                <a16:creationId xmlns:a16="http://schemas.microsoft.com/office/drawing/2014/main" xmlns="" id="{309D547D-C3EE-421D-A78E-738125338F0A}"/>
              </a:ext>
            </a:extLst>
          </p:cNvPr>
          <p:cNvSpPr>
            <a:spLocks noGrp="1"/>
          </p:cNvSpPr>
          <p:nvPr>
            <p:ph type="sldNum" sz="quarter" idx="12"/>
          </p:nvPr>
        </p:nvSpPr>
        <p:spPr/>
        <p:txBody>
          <a:bodyPr/>
          <a:lstStyle/>
          <a:p>
            <a:fld id="{E60F2D4F-2241-454B-AF5D-961C997CB3BA}" type="slidenum">
              <a:rPr lang="zh-CN" altLang="en-US" smtClean="0"/>
              <a:pPr/>
              <a:t>9</a:t>
            </a:fld>
            <a:endParaRPr lang="zh-CN" altLang="en-US"/>
          </a:p>
        </p:txBody>
      </p:sp>
      <p:sp>
        <p:nvSpPr>
          <p:cNvPr id="5" name="Rectangle 3">
            <a:extLst>
              <a:ext uri="{FF2B5EF4-FFF2-40B4-BE49-F238E27FC236}">
                <a16:creationId xmlns:a16="http://schemas.microsoft.com/office/drawing/2014/main" xmlns="" id="{8E3621B4-D060-4DD9-9508-541B6633B5DA}"/>
              </a:ext>
            </a:extLst>
          </p:cNvPr>
          <p:cNvSpPr txBox="1">
            <a:spLocks noChangeArrowheads="1"/>
          </p:cNvSpPr>
          <p:nvPr/>
        </p:nvSpPr>
        <p:spPr>
          <a:xfrm>
            <a:off x="984000" y="837000"/>
            <a:ext cx="10560300" cy="3816000"/>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zh-CN" altLang="en-US" b="1" dirty="0">
                <a:solidFill>
                  <a:srgbClr val="FF0000"/>
                </a:solidFill>
                <a:latin typeface="Times New Roman" panose="02020603050405020304" pitchFamily="18" charset="0"/>
                <a:ea typeface="Arial Unicode MS" pitchFamily="34" charset="-122"/>
              </a:rPr>
              <a:t>1.</a:t>
            </a:r>
            <a:r>
              <a:rPr lang="en-US" altLang="zh-CN" b="1" dirty="0" err="1">
                <a:solidFill>
                  <a:srgbClr val="FF0000"/>
                </a:solidFill>
                <a:latin typeface="Times New Roman" panose="02020603050405020304" pitchFamily="18" charset="0"/>
                <a:ea typeface="Arial Unicode MS" pitchFamily="34" charset="-122"/>
              </a:rPr>
              <a:t>Linguistic</a:t>
            </a:r>
            <a:r>
              <a:rPr lang="en-US" altLang="zh-CN" sz="2000" dirty="0" err="1">
                <a:latin typeface="Times New Roman" panose="02020603050405020304" pitchFamily="18" charset="0"/>
                <a:ea typeface="Arial Unicode MS" pitchFamily="34" charset="-122"/>
              </a:rPr>
              <a:t>:</a:t>
            </a:r>
            <a:r>
              <a:rPr lang="en-US" altLang="zh-CN" sz="2000" dirty="0" err="1">
                <a:latin typeface="Times New Roman" panose="02020603050405020304" pitchFamily="18" charset="0"/>
              </a:rPr>
              <a:t>Children</a:t>
            </a:r>
            <a:r>
              <a:rPr lang="en-US" altLang="zh-CN" sz="2000" dirty="0">
                <a:latin typeface="Times New Roman" panose="02020603050405020304" pitchFamily="18" charset="0"/>
              </a:rPr>
              <a:t> with this kind of intelligence enjoy writing, reading, telling stories or </a:t>
            </a:r>
            <a:r>
              <a:rPr lang="en-US" altLang="zh-CN" sz="2000" dirty="0">
                <a:latin typeface="Times New Roman" panose="02020603050405020304" pitchFamily="18" charset="0"/>
                <a:ea typeface="Arial Unicode MS" pitchFamily="34" charset="-122"/>
              </a:rPr>
              <a:t>doing crossword puzzles.</a:t>
            </a:r>
          </a:p>
          <a:p>
            <a:pPr algn="just"/>
            <a:r>
              <a:rPr lang="en-US" altLang="zh-CN" sz="2400" b="1" dirty="0">
                <a:solidFill>
                  <a:srgbClr val="FF0000"/>
                </a:solidFill>
                <a:latin typeface="Times New Roman" panose="02020603050405020304" pitchFamily="18" charset="0"/>
                <a:ea typeface="Arial Unicode MS" pitchFamily="34" charset="-122"/>
              </a:rPr>
              <a:t>2.Logical-Mathematical</a:t>
            </a:r>
            <a:r>
              <a:rPr lang="en-US" altLang="zh-CN" sz="2000" dirty="0">
                <a:solidFill>
                  <a:srgbClr val="FF0000"/>
                </a:solidFill>
                <a:latin typeface="Times New Roman" panose="02020603050405020304" pitchFamily="18" charset="0"/>
                <a:ea typeface="Arial Unicode MS" pitchFamily="34" charset="-122"/>
              </a:rPr>
              <a:t> </a:t>
            </a:r>
            <a:r>
              <a:rPr lang="en-US" altLang="zh-CN" sz="2000" dirty="0">
                <a:latin typeface="Times New Roman" panose="02020603050405020304" pitchFamily="18" charset="0"/>
                <a:ea typeface="Arial Unicode MS" pitchFamily="34" charset="-122"/>
              </a:rPr>
              <a:t>:Children with lots of logical </a:t>
            </a:r>
            <a:r>
              <a:rPr lang="en-US" altLang="zh-CN" sz="2000" dirty="0" err="1">
                <a:latin typeface="Times New Roman" panose="02020603050405020304" pitchFamily="18" charset="0"/>
                <a:ea typeface="Arial Unicode MS" pitchFamily="34" charset="-122"/>
              </a:rPr>
              <a:t>inteligence</a:t>
            </a:r>
            <a:r>
              <a:rPr lang="en-US" altLang="zh-CN" sz="2000" dirty="0">
                <a:latin typeface="Times New Roman" panose="02020603050405020304" pitchFamily="18" charset="0"/>
                <a:ea typeface="Arial Unicode MS" pitchFamily="34" charset="-122"/>
              </a:rPr>
              <a:t> are interested in patterns, categories and relationships. They are drawn to arithmetic problems, strategy games and experiments. </a:t>
            </a:r>
          </a:p>
          <a:p>
            <a:pPr algn="just"/>
            <a:r>
              <a:rPr lang="en-US" altLang="zh-CN" sz="2400" b="1" dirty="0">
                <a:solidFill>
                  <a:srgbClr val="FF0000"/>
                </a:solidFill>
                <a:latin typeface="Times New Roman" panose="02020603050405020304" pitchFamily="18" charset="0"/>
                <a:ea typeface="Arial Unicode MS" pitchFamily="34" charset="-122"/>
              </a:rPr>
              <a:t>3.Bodily-kinesthetic</a:t>
            </a:r>
            <a:r>
              <a:rPr lang="en-US" altLang="zh-CN" sz="2000" dirty="0">
                <a:solidFill>
                  <a:srgbClr val="FF0000"/>
                </a:solidFill>
                <a:latin typeface="Times New Roman" panose="02020603050405020304" pitchFamily="18" charset="0"/>
                <a:ea typeface="Arial Unicode MS" pitchFamily="34" charset="-122"/>
              </a:rPr>
              <a:t>:</a:t>
            </a:r>
            <a:r>
              <a:rPr lang="en-US" altLang="zh-CN" sz="2000" dirty="0">
                <a:latin typeface="Times New Roman" panose="02020603050405020304" pitchFamily="18" charset="0"/>
              </a:rPr>
              <a:t>These kids process knowledge through bodily sensations. They are often </a:t>
            </a:r>
            <a:r>
              <a:rPr lang="en-US" altLang="zh-CN" sz="2000" dirty="0">
                <a:latin typeface="Times New Roman" panose="02020603050405020304" pitchFamily="18" charset="0"/>
                <a:ea typeface="Arial Unicode MS" pitchFamily="34" charset="-122"/>
              </a:rPr>
              <a:t>athletic, dancers or good at crafts such as sewing or woodworking. </a:t>
            </a:r>
          </a:p>
          <a:p>
            <a:pPr algn="just"/>
            <a:r>
              <a:rPr lang="en-US" altLang="zh-CN" sz="2400" b="1" dirty="0">
                <a:solidFill>
                  <a:srgbClr val="FF0000"/>
                </a:solidFill>
                <a:latin typeface="Times New Roman" panose="02020603050405020304" pitchFamily="18" charset="0"/>
                <a:ea typeface="Arial Unicode MS" pitchFamily="34" charset="-122"/>
              </a:rPr>
              <a:t>4. </a:t>
            </a:r>
            <a:r>
              <a:rPr lang="en-US" altLang="zh-CN" sz="2400" b="1" dirty="0" err="1">
                <a:solidFill>
                  <a:srgbClr val="FF0000"/>
                </a:solidFill>
                <a:latin typeface="Times New Roman" panose="02020603050405020304" pitchFamily="18" charset="0"/>
                <a:ea typeface="Arial Unicode MS" pitchFamily="34" charset="-122"/>
              </a:rPr>
              <a:t>Spatial</a:t>
            </a:r>
            <a:r>
              <a:rPr lang="en-US" altLang="zh-CN" sz="2000" dirty="0" err="1">
                <a:solidFill>
                  <a:srgbClr val="FF0000"/>
                </a:solidFill>
                <a:latin typeface="Times New Roman" panose="02020603050405020304" pitchFamily="18" charset="0"/>
                <a:ea typeface="Arial Unicode MS" pitchFamily="34" charset="-122"/>
              </a:rPr>
              <a:t>:</a:t>
            </a:r>
            <a:r>
              <a:rPr lang="en-US" altLang="zh-CN" sz="2000" dirty="0" err="1">
                <a:latin typeface="Times New Roman" panose="02020603050405020304" pitchFamily="18" charset="0"/>
                <a:ea typeface="Arial Unicode MS" pitchFamily="34" charset="-122"/>
              </a:rPr>
              <a:t>These</a:t>
            </a:r>
            <a:r>
              <a:rPr lang="en-US" altLang="zh-CN" sz="2000" dirty="0">
                <a:latin typeface="Times New Roman" panose="02020603050405020304" pitchFamily="18" charset="0"/>
                <a:ea typeface="Arial Unicode MS" pitchFamily="34" charset="-122"/>
              </a:rPr>
              <a:t> children think in images and pictures. They may be fascinated with mazes or jigsaw puzzles, or spend free time drawing, building with Legos or daydreaming. </a:t>
            </a:r>
          </a:p>
          <a:p>
            <a:pPr algn="just"/>
            <a:r>
              <a:rPr lang="en-US" altLang="zh-CN" sz="2400" b="1" dirty="0">
                <a:solidFill>
                  <a:srgbClr val="FF0000"/>
                </a:solidFill>
                <a:latin typeface="Times New Roman" panose="02020603050405020304" pitchFamily="18" charset="0"/>
                <a:ea typeface="Arial Unicode MS" pitchFamily="34" charset="-122"/>
              </a:rPr>
              <a:t>5. </a:t>
            </a:r>
            <a:r>
              <a:rPr lang="en-US" altLang="zh-CN" sz="2400" b="1" dirty="0" err="1">
                <a:solidFill>
                  <a:srgbClr val="FF0000"/>
                </a:solidFill>
                <a:latin typeface="Times New Roman" panose="02020603050405020304" pitchFamily="18" charset="0"/>
                <a:ea typeface="Arial Unicode MS" pitchFamily="34" charset="-122"/>
              </a:rPr>
              <a:t>Musical</a:t>
            </a:r>
            <a:r>
              <a:rPr lang="en-US" altLang="zh-CN" sz="2000" dirty="0" err="1">
                <a:solidFill>
                  <a:srgbClr val="FF0000"/>
                </a:solidFill>
                <a:latin typeface="Times New Roman" panose="02020603050405020304" pitchFamily="18" charset="0"/>
                <a:ea typeface="Arial Unicode MS" pitchFamily="34" charset="-122"/>
              </a:rPr>
              <a:t>:</a:t>
            </a:r>
            <a:r>
              <a:rPr lang="en-US" altLang="zh-CN" sz="2000" dirty="0" err="1">
                <a:latin typeface="Times New Roman" panose="02020603050405020304" pitchFamily="18" charset="0"/>
                <a:ea typeface="Arial Unicode MS" pitchFamily="34" charset="-122"/>
              </a:rPr>
              <a:t>Musical</a:t>
            </a:r>
            <a:r>
              <a:rPr lang="en-US" altLang="zh-CN" sz="2000" dirty="0">
                <a:latin typeface="Times New Roman" panose="02020603050405020304" pitchFamily="18" charset="0"/>
                <a:ea typeface="Arial Unicode MS" pitchFamily="34" charset="-122"/>
              </a:rPr>
              <a:t> children are always singing or drumming to themselves. They are usually quite aware of sounds others may miss. These kids are often discriminating listeners. </a:t>
            </a:r>
          </a:p>
          <a:p>
            <a:pPr algn="just"/>
            <a:r>
              <a:rPr lang="en-US" altLang="zh-CN" sz="2400" b="1" dirty="0">
                <a:solidFill>
                  <a:srgbClr val="FF0000"/>
                </a:solidFill>
                <a:latin typeface="Times New Roman" panose="02020603050405020304" pitchFamily="18" charset="0"/>
                <a:ea typeface="Arial Unicode MS" pitchFamily="34" charset="-122"/>
              </a:rPr>
              <a:t>6. </a:t>
            </a:r>
            <a:r>
              <a:rPr lang="en-US" altLang="zh-CN" sz="2400" b="1" dirty="0" err="1">
                <a:solidFill>
                  <a:srgbClr val="FF0000"/>
                </a:solidFill>
                <a:latin typeface="Times New Roman" panose="02020603050405020304" pitchFamily="18" charset="0"/>
                <a:ea typeface="Arial Unicode MS" pitchFamily="34" charset="-122"/>
              </a:rPr>
              <a:t>Interpersonal</a:t>
            </a:r>
            <a:r>
              <a:rPr lang="en-US" altLang="zh-CN" sz="2000" dirty="0" err="1">
                <a:latin typeface="Times New Roman" panose="02020603050405020304" pitchFamily="18" charset="0"/>
                <a:ea typeface="Arial Unicode MS" pitchFamily="34" charset="-122"/>
              </a:rPr>
              <a:t>:Children</a:t>
            </a:r>
            <a:r>
              <a:rPr lang="en-US" altLang="zh-CN" sz="2000" dirty="0">
                <a:latin typeface="Times New Roman" panose="02020603050405020304" pitchFamily="18" charset="0"/>
                <a:ea typeface="Arial Unicode MS" pitchFamily="34" charset="-122"/>
              </a:rPr>
              <a:t> who are leaders among their peers, who are good at communicating and who seem to understand others' feelings and motives possess interpersonal intelligence. </a:t>
            </a:r>
          </a:p>
          <a:p>
            <a:pPr algn="just"/>
            <a:r>
              <a:rPr lang="en-US" altLang="zh-CN" sz="2400" b="1" dirty="0">
                <a:solidFill>
                  <a:srgbClr val="FF0000"/>
                </a:solidFill>
                <a:latin typeface="Times New Roman" panose="02020603050405020304" pitchFamily="18" charset="0"/>
                <a:ea typeface="Arial Unicode MS" pitchFamily="34" charset="-122"/>
              </a:rPr>
              <a:t>7. </a:t>
            </a:r>
            <a:r>
              <a:rPr lang="en-US" altLang="zh-CN" sz="2400" b="1" dirty="0" err="1">
                <a:solidFill>
                  <a:srgbClr val="FF0000"/>
                </a:solidFill>
                <a:latin typeface="Times New Roman" panose="02020603050405020304" pitchFamily="18" charset="0"/>
                <a:ea typeface="Arial Unicode MS" pitchFamily="34" charset="-122"/>
              </a:rPr>
              <a:t>Intrapersonal</a:t>
            </a:r>
            <a:r>
              <a:rPr lang="en-US" altLang="zh-CN" sz="2000" dirty="0" err="1">
                <a:solidFill>
                  <a:srgbClr val="FF0000"/>
                </a:solidFill>
                <a:latin typeface="Times New Roman" panose="02020603050405020304" pitchFamily="18" charset="0"/>
                <a:ea typeface="Arial Unicode MS" pitchFamily="34" charset="-122"/>
              </a:rPr>
              <a:t>:</a:t>
            </a:r>
            <a:r>
              <a:rPr lang="en-US" altLang="zh-CN" sz="2000" dirty="0" err="1">
                <a:latin typeface="Times New Roman" panose="02020603050405020304" pitchFamily="18" charset="0"/>
                <a:ea typeface="Arial Unicode MS" pitchFamily="34" charset="-122"/>
              </a:rPr>
              <a:t>These</a:t>
            </a:r>
            <a:r>
              <a:rPr lang="en-US" altLang="zh-CN" sz="2000" dirty="0">
                <a:latin typeface="Times New Roman" panose="02020603050405020304" pitchFamily="18" charset="0"/>
                <a:ea typeface="Arial Unicode MS" pitchFamily="34" charset="-122"/>
              </a:rPr>
              <a:t> children may be shy. They are very aware of their own feelings and are self-motivated.</a:t>
            </a:r>
          </a:p>
          <a:p>
            <a:pPr>
              <a:buFont typeface="Wingdings" panose="05000000000000000000" pitchFamily="2" charset="2"/>
              <a:buNone/>
            </a:pPr>
            <a:endParaRPr lang="zh-CN" altLang="en-US" dirty="0">
              <a:latin typeface="Times New Roman" panose="02020603050405020304" pitchFamily="18" charset="0"/>
            </a:endParaRPr>
          </a:p>
        </p:txBody>
      </p:sp>
    </p:spTree>
    <p:extLst>
      <p:ext uri="{BB962C8B-B14F-4D97-AF65-F5344CB8AC3E}">
        <p14:creationId xmlns:p14="http://schemas.microsoft.com/office/powerpoint/2010/main" xmlns="" val="1119174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宽&quot;,&quot;HeaderHeight&quot;:15.0,&quot;FooterHeight&quot;:9.0,&quot;SideMargin&quot;:5.5,&quot;TopMargin&quot;:0.0,&quot;BottomMargin&quot;:0.0,&quot;IntervalMargin&quot;:2.5,&quot;SettingType&quot;:&quot;System&quot;}"/>
</p:tagLst>
</file>

<file path=ppt/tags/tag2.xml><?xml version="1.0" encoding="utf-8"?>
<p:tagLst xmlns:a="http://schemas.openxmlformats.org/drawingml/2006/main" xmlns:r="http://schemas.openxmlformats.org/officeDocument/2006/relationships" xmlns:p="http://schemas.openxmlformats.org/presentationml/2006/main">
  <p:tag name="ISLIDE.ICON" val="#140735;#140735;"/>
</p:tagLst>
</file>

<file path=ppt/tags/tag3.xml><?xml version="1.0" encoding="utf-8"?>
<p:tagLst xmlns:a="http://schemas.openxmlformats.org/drawingml/2006/main" xmlns:r="http://schemas.openxmlformats.org/officeDocument/2006/relationships" xmlns:p="http://schemas.openxmlformats.org/presentationml/2006/main">
  <p:tag name="ISLIDE.ICON" val="#140735;#140735;"/>
</p:tagLst>
</file>

<file path=ppt/tags/tag4.xml><?xml version="1.0" encoding="utf-8"?>
<p:tagLst xmlns:a="http://schemas.openxmlformats.org/drawingml/2006/main" xmlns:r="http://schemas.openxmlformats.org/officeDocument/2006/relationships" xmlns:p="http://schemas.openxmlformats.org/presentationml/2006/main">
  <p:tag name="ISLIDE.ICON" val="#140735;#140735;"/>
</p:tagLst>
</file>

<file path=ppt/theme/theme1.xml><?xml version="1.0" encoding="utf-8"?>
<a:theme xmlns:a="http://schemas.openxmlformats.org/drawingml/2006/main" name="Office 主题">
  <a:themeElements>
    <a:clrScheme name="自定义 5">
      <a:dk1>
        <a:srgbClr val="000000"/>
      </a:dk1>
      <a:lt1>
        <a:srgbClr val="FFFFFF"/>
      </a:lt1>
      <a:dk2>
        <a:srgbClr val="778495"/>
      </a:dk2>
      <a:lt2>
        <a:srgbClr val="F0F0F0"/>
      </a:lt2>
      <a:accent1>
        <a:srgbClr val="702C07"/>
      </a:accent1>
      <a:accent2>
        <a:srgbClr val="B8243D"/>
      </a:accent2>
      <a:accent3>
        <a:srgbClr val="F8E9D6"/>
      </a:accent3>
      <a:accent4>
        <a:srgbClr val="797979"/>
      </a:accent4>
      <a:accent5>
        <a:srgbClr val="A5A5A5"/>
      </a:accent5>
      <a:accent6>
        <a:srgbClr val="C9C9C9"/>
      </a:accent6>
      <a:hlink>
        <a:srgbClr val="933319"/>
      </a:hlink>
      <a:folHlink>
        <a:srgbClr val="BFBFBF"/>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2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2669</Words>
  <Application>Microsoft Office PowerPoint</Application>
  <PresentationFormat>自定义</PresentationFormat>
  <Paragraphs>450</Paragraphs>
  <Slides>41</Slides>
  <Notes>13</Notes>
  <HiddenSlides>0</HiddenSlides>
  <MMClips>0</MMClips>
  <ScaleCrop>false</ScaleCrop>
  <HeadingPairs>
    <vt:vector size="4" baseType="variant">
      <vt:variant>
        <vt:lpstr>主题</vt:lpstr>
      </vt:variant>
      <vt:variant>
        <vt:i4>3</vt:i4>
      </vt:variant>
      <vt:variant>
        <vt:lpstr>幻灯片标题</vt:lpstr>
      </vt:variant>
      <vt:variant>
        <vt:i4>41</vt:i4>
      </vt:variant>
    </vt:vector>
  </HeadingPairs>
  <TitlesOfParts>
    <vt:vector size="44" baseType="lpstr">
      <vt:lpstr>Office 主题</vt:lpstr>
      <vt:lpstr>1_OfficePLUS</vt:lpstr>
      <vt:lpstr>2_OfficePLUS</vt:lpstr>
      <vt:lpstr>幻灯片 1</vt:lpstr>
      <vt:lpstr>幻灯片 2</vt:lpstr>
      <vt:lpstr>About the textbook (i)</vt:lpstr>
      <vt:lpstr>About the textbook (ii)</vt:lpstr>
      <vt:lpstr>About the textbook (iii)</vt:lpstr>
      <vt:lpstr>幻灯片 6</vt:lpstr>
      <vt:lpstr>1. What is intelligence?</vt:lpstr>
      <vt:lpstr>2.What is human intelligence?</vt:lpstr>
      <vt:lpstr>幻灯片 9</vt:lpstr>
      <vt:lpstr>3. What is AI?</vt:lpstr>
      <vt:lpstr>3. What is AI?</vt:lpstr>
      <vt:lpstr>4. Goals of AI</vt:lpstr>
      <vt:lpstr>5. Can machines think?</vt:lpstr>
      <vt:lpstr>Why can’t it think?</vt:lpstr>
      <vt:lpstr>What’s a machine?</vt:lpstr>
      <vt:lpstr>Machines: made of what?</vt:lpstr>
      <vt:lpstr>Subsymbolic machines?</vt:lpstr>
      <vt:lpstr>Other points of machines</vt:lpstr>
      <vt:lpstr>The Imitation Game </vt:lpstr>
      <vt:lpstr>What is it to ‘think’?</vt:lpstr>
      <vt:lpstr>Turing test </vt:lpstr>
      <vt:lpstr>What capabilities are required from a computer to pass Turing's test? </vt:lpstr>
      <vt:lpstr>6.Foundations of AI </vt:lpstr>
      <vt:lpstr>7. Approaches to AI</vt:lpstr>
      <vt:lpstr>Symbol-processing approaches</vt:lpstr>
      <vt:lpstr>Symbol-processing approaches</vt:lpstr>
      <vt:lpstr>Subsymbolic approaches</vt:lpstr>
      <vt:lpstr>8. Contents of the book</vt:lpstr>
      <vt:lpstr>Grid-space world</vt:lpstr>
      <vt:lpstr>Grid-space world (ii)</vt:lpstr>
      <vt:lpstr>Agent evolution (i)</vt:lpstr>
      <vt:lpstr>Agent evolution (ii)</vt:lpstr>
      <vt:lpstr>Agent evolution (iii)</vt:lpstr>
      <vt:lpstr>9. Discussion</vt:lpstr>
      <vt:lpstr>Does T-D/B-U matter?</vt:lpstr>
      <vt:lpstr>Intelligent behavior</vt:lpstr>
      <vt:lpstr>Computational concerns</vt:lpstr>
      <vt:lpstr>What if AI succeeds?</vt:lpstr>
      <vt:lpstr>AI and understanding of ourselves</vt:lpstr>
      <vt:lpstr>AI resources</vt:lpstr>
      <vt:lpstr>10.KR and reasoning </vt:lpstr>
    </vt:vector>
  </TitlesOfParts>
  <Company>Home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Administrator</cp:lastModifiedBy>
  <cp:revision>381</cp:revision>
  <dcterms:created xsi:type="dcterms:W3CDTF">2020-04-14T04:48:00Z</dcterms:created>
  <dcterms:modified xsi:type="dcterms:W3CDTF">2020-09-21T06:48:25Z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